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4" r:id="rId6"/>
    <p:sldId id="275" r:id="rId7"/>
    <p:sldId id="276" r:id="rId8"/>
    <p:sldId id="277" r:id="rId9"/>
    <p:sldId id="260" r:id="rId10"/>
    <p:sldId id="261" r:id="rId11"/>
    <p:sldId id="262" r:id="rId12"/>
    <p:sldId id="263" r:id="rId13"/>
    <p:sldId id="264" r:id="rId14"/>
    <p:sldId id="278" r:id="rId15"/>
    <p:sldId id="279" r:id="rId16"/>
    <p:sldId id="280" r:id="rId17"/>
    <p:sldId id="282" r:id="rId18"/>
    <p:sldId id="283" r:id="rId19"/>
    <p:sldId id="266" r:id="rId20"/>
    <p:sldId id="267" r:id="rId21"/>
    <p:sldId id="281" r:id="rId22"/>
  </p:sldIdLst>
  <p:sldSz cx="9144000" cy="6858000" type="screen4x3"/>
  <p:notesSz cx="6797675" cy="9874250"/>
  <p:defaultTextStyle>
    <a:defPPr>
      <a:defRPr lang="nl-NL"/>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6" d="100"/>
          <a:sy n="56" d="100"/>
        </p:scale>
        <p:origin x="-18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nl-NL" smtClean="0"/>
              <a:t>Klik om de stijl te bewerken</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nl-NL" smtClean="0"/>
              <a:t>Klik om de ondertitelstijl van het model te bewerken</a:t>
            </a:r>
            <a:endParaRPr lang="en-US"/>
          </a:p>
        </p:txBody>
      </p:sp>
      <p:sp>
        <p:nvSpPr>
          <p:cNvPr id="4" name="Date Placeholder 29"/>
          <p:cNvSpPr>
            <a:spLocks noGrp="1"/>
          </p:cNvSpPr>
          <p:nvPr>
            <p:ph type="dt" sz="half" idx="10"/>
          </p:nvPr>
        </p:nvSpPr>
        <p:spPr/>
        <p:txBody>
          <a:bodyPr/>
          <a:lstStyle>
            <a:lvl1pPr>
              <a:defRPr/>
            </a:lvl1pPr>
          </a:lstStyle>
          <a:p>
            <a:pPr>
              <a:defRPr/>
            </a:pPr>
            <a:fld id="{C45C5D9F-24CE-4D80-8EDC-1F1ABC35EEA2}" type="datetimeFigureOut">
              <a:rPr lang="nl-NL"/>
              <a:pPr>
                <a:defRPr/>
              </a:pPr>
              <a:t>23-4-2015</a:t>
            </a:fld>
            <a:endParaRPr lang="nl-NL"/>
          </a:p>
        </p:txBody>
      </p:sp>
      <p:sp>
        <p:nvSpPr>
          <p:cNvPr id="5" name="Footer Placeholder 18"/>
          <p:cNvSpPr>
            <a:spLocks noGrp="1"/>
          </p:cNvSpPr>
          <p:nvPr>
            <p:ph type="ftr" sz="quarter" idx="11"/>
          </p:nvPr>
        </p:nvSpPr>
        <p:spPr/>
        <p:txBody>
          <a:bodyPr/>
          <a:lstStyle>
            <a:lvl1pPr>
              <a:defRPr/>
            </a:lvl1pPr>
          </a:lstStyle>
          <a:p>
            <a:pPr>
              <a:defRPr/>
            </a:pPr>
            <a:endParaRPr lang="nl-NL"/>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FCF8B3DC-DA76-486B-8ABC-8722ADC52488}" type="slidenum">
              <a:rPr lang="nl-NL" altLang="nl-NL"/>
              <a:pPr/>
              <a:t>‹nr.›</a:t>
            </a:fld>
            <a:endParaRPr lang="nl-NL" altLang="nl-NL"/>
          </a:p>
        </p:txBody>
      </p:sp>
    </p:spTree>
    <p:extLst>
      <p:ext uri="{BB962C8B-B14F-4D97-AF65-F5344CB8AC3E}">
        <p14:creationId xmlns:p14="http://schemas.microsoft.com/office/powerpoint/2010/main" val="418602103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9"/>
          <p:cNvSpPr>
            <a:spLocks noGrp="1"/>
          </p:cNvSpPr>
          <p:nvPr>
            <p:ph type="dt" sz="half" idx="10"/>
          </p:nvPr>
        </p:nvSpPr>
        <p:spPr/>
        <p:txBody>
          <a:bodyPr/>
          <a:lstStyle>
            <a:lvl1pPr>
              <a:defRPr/>
            </a:lvl1pPr>
          </a:lstStyle>
          <a:p>
            <a:pPr>
              <a:defRPr/>
            </a:pPr>
            <a:fld id="{12DF821A-A577-46CC-A858-ABFC04CA286C}" type="datetimeFigureOut">
              <a:rPr lang="nl-NL"/>
              <a:pPr>
                <a:defRPr/>
              </a:pPr>
              <a:t>23-4-2015</a:t>
            </a:fld>
            <a:endParaRPr lang="nl-NL"/>
          </a:p>
        </p:txBody>
      </p:sp>
      <p:sp>
        <p:nvSpPr>
          <p:cNvPr id="5" name="Footer Placeholder 21"/>
          <p:cNvSpPr>
            <a:spLocks noGrp="1"/>
          </p:cNvSpPr>
          <p:nvPr>
            <p:ph type="ftr" sz="quarter" idx="11"/>
          </p:nvPr>
        </p:nvSpPr>
        <p:spPr/>
        <p:txBody>
          <a:bodyPr/>
          <a:lstStyle>
            <a:lvl1pPr>
              <a:defRPr/>
            </a:lvl1pPr>
          </a:lstStyle>
          <a:p>
            <a:pPr>
              <a:defRPr/>
            </a:pPr>
            <a:endParaRPr lang="nl-NL"/>
          </a:p>
        </p:txBody>
      </p:sp>
      <p:sp>
        <p:nvSpPr>
          <p:cNvPr id="6" name="Slide Number Placeholder 17"/>
          <p:cNvSpPr>
            <a:spLocks noGrp="1"/>
          </p:cNvSpPr>
          <p:nvPr>
            <p:ph type="sldNum" sz="quarter" idx="12"/>
          </p:nvPr>
        </p:nvSpPr>
        <p:spPr/>
        <p:txBody>
          <a:bodyPr/>
          <a:lstStyle>
            <a:lvl1pPr>
              <a:defRPr/>
            </a:lvl1pPr>
          </a:lstStyle>
          <a:p>
            <a:fld id="{97CE3B05-5FC4-46EA-972F-06C483822678}" type="slidenum">
              <a:rPr lang="nl-NL" altLang="nl-NL"/>
              <a:pPr/>
              <a:t>‹nr.›</a:t>
            </a:fld>
            <a:endParaRPr lang="nl-NL" altLang="nl-NL"/>
          </a:p>
        </p:txBody>
      </p:sp>
    </p:spTree>
    <p:extLst>
      <p:ext uri="{BB962C8B-B14F-4D97-AF65-F5344CB8AC3E}">
        <p14:creationId xmlns:p14="http://schemas.microsoft.com/office/powerpoint/2010/main" val="2695348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nl-NL" smtClean="0"/>
              <a:t>Klik om de stijl te bewerken</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9"/>
          <p:cNvSpPr>
            <a:spLocks noGrp="1"/>
          </p:cNvSpPr>
          <p:nvPr>
            <p:ph type="dt" sz="half" idx="10"/>
          </p:nvPr>
        </p:nvSpPr>
        <p:spPr/>
        <p:txBody>
          <a:bodyPr/>
          <a:lstStyle>
            <a:lvl1pPr>
              <a:defRPr/>
            </a:lvl1pPr>
          </a:lstStyle>
          <a:p>
            <a:pPr>
              <a:defRPr/>
            </a:pPr>
            <a:fld id="{03F82E79-072D-44A7-B0D0-4B9C95DCA9AB}" type="datetimeFigureOut">
              <a:rPr lang="nl-NL"/>
              <a:pPr>
                <a:defRPr/>
              </a:pPr>
              <a:t>23-4-2015</a:t>
            </a:fld>
            <a:endParaRPr lang="nl-NL"/>
          </a:p>
        </p:txBody>
      </p:sp>
      <p:sp>
        <p:nvSpPr>
          <p:cNvPr id="5" name="Footer Placeholder 21"/>
          <p:cNvSpPr>
            <a:spLocks noGrp="1"/>
          </p:cNvSpPr>
          <p:nvPr>
            <p:ph type="ftr" sz="quarter" idx="11"/>
          </p:nvPr>
        </p:nvSpPr>
        <p:spPr/>
        <p:txBody>
          <a:bodyPr/>
          <a:lstStyle>
            <a:lvl1pPr>
              <a:defRPr/>
            </a:lvl1pPr>
          </a:lstStyle>
          <a:p>
            <a:pPr>
              <a:defRPr/>
            </a:pPr>
            <a:endParaRPr lang="nl-NL"/>
          </a:p>
        </p:txBody>
      </p:sp>
      <p:sp>
        <p:nvSpPr>
          <p:cNvPr id="6" name="Slide Number Placeholder 17"/>
          <p:cNvSpPr>
            <a:spLocks noGrp="1"/>
          </p:cNvSpPr>
          <p:nvPr>
            <p:ph type="sldNum" sz="quarter" idx="12"/>
          </p:nvPr>
        </p:nvSpPr>
        <p:spPr/>
        <p:txBody>
          <a:bodyPr/>
          <a:lstStyle>
            <a:lvl1pPr>
              <a:defRPr/>
            </a:lvl1pPr>
          </a:lstStyle>
          <a:p>
            <a:fld id="{D8237DAD-0DCC-427D-A8DF-EEA477772EC2}" type="slidenum">
              <a:rPr lang="nl-NL" altLang="nl-NL"/>
              <a:pPr/>
              <a:t>‹nr.›</a:t>
            </a:fld>
            <a:endParaRPr lang="nl-NL" altLang="nl-NL"/>
          </a:p>
        </p:txBody>
      </p:sp>
    </p:spTree>
    <p:extLst>
      <p:ext uri="{BB962C8B-B14F-4D97-AF65-F5344CB8AC3E}">
        <p14:creationId xmlns:p14="http://schemas.microsoft.com/office/powerpoint/2010/main" val="2043490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kst en inhoud">
    <p:spTree>
      <p:nvGrpSpPr>
        <p:cNvPr id="1" name=""/>
        <p:cNvGrpSpPr/>
        <p:nvPr/>
      </p:nvGrpSpPr>
      <p:grpSpPr>
        <a:xfrm>
          <a:off x="0" y="0"/>
          <a:ext cx="0" cy="0"/>
          <a:chOff x="0" y="0"/>
          <a:chExt cx="0" cy="0"/>
        </a:xfrm>
      </p:grpSpPr>
      <p:sp>
        <p:nvSpPr>
          <p:cNvPr id="2" name="Titel 1"/>
          <p:cNvSpPr>
            <a:spLocks noGrp="1"/>
          </p:cNvSpPr>
          <p:nvPr>
            <p:ph type="title"/>
          </p:nvPr>
        </p:nvSpPr>
        <p:spPr>
          <a:xfrm>
            <a:off x="457200" y="704850"/>
            <a:ext cx="8229600" cy="1143000"/>
          </a:xfrm>
        </p:spPr>
        <p:txBody>
          <a:bodyPr/>
          <a:lstStyle/>
          <a:p>
            <a:r>
              <a:rPr lang="nl-NL" smtClean="0"/>
              <a:t>Klik om de stijl te bewerken</a:t>
            </a:r>
            <a:endParaRPr lang="en-US"/>
          </a:p>
        </p:txBody>
      </p:sp>
      <p:sp>
        <p:nvSpPr>
          <p:cNvPr id="3" name="Tijdelijke aanduiding voor tekst 2"/>
          <p:cNvSpPr>
            <a:spLocks noGrp="1"/>
          </p:cNvSpPr>
          <p:nvPr>
            <p:ph type="body" sz="half" idx="1"/>
          </p:nvPr>
        </p:nvSpPr>
        <p:spPr>
          <a:xfrm>
            <a:off x="457200" y="1935163"/>
            <a:ext cx="4038600" cy="4389437"/>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Tijdelijke aanduiding voor inhoud 3"/>
          <p:cNvSpPr>
            <a:spLocks noGrp="1"/>
          </p:cNvSpPr>
          <p:nvPr>
            <p:ph sz="half" idx="2"/>
          </p:nvPr>
        </p:nvSpPr>
        <p:spPr>
          <a:xfrm>
            <a:off x="4648200" y="1935163"/>
            <a:ext cx="4038600" cy="4389437"/>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Date Placeholder 9"/>
          <p:cNvSpPr>
            <a:spLocks noGrp="1"/>
          </p:cNvSpPr>
          <p:nvPr>
            <p:ph type="dt" sz="half" idx="10"/>
          </p:nvPr>
        </p:nvSpPr>
        <p:spPr/>
        <p:txBody>
          <a:bodyPr/>
          <a:lstStyle>
            <a:lvl1pPr>
              <a:defRPr/>
            </a:lvl1pPr>
          </a:lstStyle>
          <a:p>
            <a:pPr>
              <a:defRPr/>
            </a:pPr>
            <a:fld id="{FC34FCFD-D3E9-46F8-A796-6D51D932B6A9}" type="datetimeFigureOut">
              <a:rPr lang="nl-NL"/>
              <a:pPr>
                <a:defRPr/>
              </a:pPr>
              <a:t>23-4-2015</a:t>
            </a:fld>
            <a:endParaRPr lang="nl-NL"/>
          </a:p>
        </p:txBody>
      </p:sp>
      <p:sp>
        <p:nvSpPr>
          <p:cNvPr id="6" name="Footer Placeholder 21"/>
          <p:cNvSpPr>
            <a:spLocks noGrp="1"/>
          </p:cNvSpPr>
          <p:nvPr>
            <p:ph type="ftr" sz="quarter" idx="11"/>
          </p:nvPr>
        </p:nvSpPr>
        <p:spPr/>
        <p:txBody>
          <a:bodyPr/>
          <a:lstStyle>
            <a:lvl1pPr>
              <a:defRPr/>
            </a:lvl1pPr>
          </a:lstStyle>
          <a:p>
            <a:pPr>
              <a:defRPr/>
            </a:pPr>
            <a:endParaRPr lang="nl-NL"/>
          </a:p>
        </p:txBody>
      </p:sp>
      <p:sp>
        <p:nvSpPr>
          <p:cNvPr id="7" name="Slide Number Placeholder 17"/>
          <p:cNvSpPr>
            <a:spLocks noGrp="1"/>
          </p:cNvSpPr>
          <p:nvPr>
            <p:ph type="sldNum" sz="quarter" idx="12"/>
          </p:nvPr>
        </p:nvSpPr>
        <p:spPr/>
        <p:txBody>
          <a:bodyPr/>
          <a:lstStyle>
            <a:lvl1pPr>
              <a:defRPr/>
            </a:lvl1pPr>
          </a:lstStyle>
          <a:p>
            <a:fld id="{AD15A6B6-80A8-4736-9C64-0E298353AD30}" type="slidenum">
              <a:rPr lang="nl-NL" altLang="nl-NL"/>
              <a:pPr/>
              <a:t>‹nr.›</a:t>
            </a:fld>
            <a:endParaRPr lang="nl-NL" altLang="nl-NL"/>
          </a:p>
        </p:txBody>
      </p:sp>
    </p:spTree>
    <p:extLst>
      <p:ext uri="{BB962C8B-B14F-4D97-AF65-F5344CB8AC3E}">
        <p14:creationId xmlns:p14="http://schemas.microsoft.com/office/powerpoint/2010/main" val="88005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9"/>
          <p:cNvSpPr>
            <a:spLocks noGrp="1"/>
          </p:cNvSpPr>
          <p:nvPr>
            <p:ph type="dt" sz="half" idx="10"/>
          </p:nvPr>
        </p:nvSpPr>
        <p:spPr/>
        <p:txBody>
          <a:bodyPr/>
          <a:lstStyle>
            <a:lvl1pPr>
              <a:defRPr/>
            </a:lvl1pPr>
          </a:lstStyle>
          <a:p>
            <a:pPr>
              <a:defRPr/>
            </a:pPr>
            <a:fld id="{165C5E83-5973-4ACD-8A05-BA7296088173}" type="datetimeFigureOut">
              <a:rPr lang="nl-NL"/>
              <a:pPr>
                <a:defRPr/>
              </a:pPr>
              <a:t>23-4-2015</a:t>
            </a:fld>
            <a:endParaRPr lang="nl-NL"/>
          </a:p>
        </p:txBody>
      </p:sp>
      <p:sp>
        <p:nvSpPr>
          <p:cNvPr id="5" name="Footer Placeholder 21"/>
          <p:cNvSpPr>
            <a:spLocks noGrp="1"/>
          </p:cNvSpPr>
          <p:nvPr>
            <p:ph type="ftr" sz="quarter" idx="11"/>
          </p:nvPr>
        </p:nvSpPr>
        <p:spPr/>
        <p:txBody>
          <a:bodyPr/>
          <a:lstStyle>
            <a:lvl1pPr>
              <a:defRPr/>
            </a:lvl1pPr>
          </a:lstStyle>
          <a:p>
            <a:pPr>
              <a:defRPr/>
            </a:pPr>
            <a:endParaRPr lang="nl-NL"/>
          </a:p>
        </p:txBody>
      </p:sp>
      <p:sp>
        <p:nvSpPr>
          <p:cNvPr id="6" name="Slide Number Placeholder 17"/>
          <p:cNvSpPr>
            <a:spLocks noGrp="1"/>
          </p:cNvSpPr>
          <p:nvPr>
            <p:ph type="sldNum" sz="quarter" idx="12"/>
          </p:nvPr>
        </p:nvSpPr>
        <p:spPr/>
        <p:txBody>
          <a:bodyPr/>
          <a:lstStyle>
            <a:lvl1pPr>
              <a:defRPr/>
            </a:lvl1pPr>
          </a:lstStyle>
          <a:p>
            <a:fld id="{8054A8FD-A3FE-41A9-9022-3E5430568772}" type="slidenum">
              <a:rPr lang="nl-NL" altLang="nl-NL"/>
              <a:pPr/>
              <a:t>‹nr.›</a:t>
            </a:fld>
            <a:endParaRPr lang="nl-NL" altLang="nl-NL"/>
          </a:p>
        </p:txBody>
      </p:sp>
    </p:spTree>
    <p:extLst>
      <p:ext uri="{BB962C8B-B14F-4D97-AF65-F5344CB8AC3E}">
        <p14:creationId xmlns:p14="http://schemas.microsoft.com/office/powerpoint/2010/main" val="3309571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nl-NL" smtClean="0"/>
              <a:t>Klik om de stijl te bewerken</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nl-NL" smtClean="0"/>
              <a:t>Klik om de modelstijlen te bewerken</a:t>
            </a:r>
          </a:p>
        </p:txBody>
      </p:sp>
      <p:sp>
        <p:nvSpPr>
          <p:cNvPr id="4" name="Date Placeholder 3"/>
          <p:cNvSpPr>
            <a:spLocks noGrp="1"/>
          </p:cNvSpPr>
          <p:nvPr>
            <p:ph type="dt" sz="half" idx="10"/>
          </p:nvPr>
        </p:nvSpPr>
        <p:spPr/>
        <p:txBody>
          <a:bodyPr/>
          <a:lstStyle>
            <a:lvl1pPr>
              <a:defRPr/>
            </a:lvl1pPr>
          </a:lstStyle>
          <a:p>
            <a:pPr>
              <a:defRPr/>
            </a:pPr>
            <a:fld id="{9790E28E-CC3D-472D-B524-8CBE1A77BBE9}" type="datetimeFigureOut">
              <a:rPr lang="nl-NL"/>
              <a:pPr>
                <a:defRPr/>
              </a:pPr>
              <a:t>23-4-2015</a:t>
            </a:fld>
            <a:endParaRPr lang="nl-NL"/>
          </a:p>
        </p:txBody>
      </p:sp>
      <p:sp>
        <p:nvSpPr>
          <p:cNvPr id="5" name="Footer Placeholder 4"/>
          <p:cNvSpPr>
            <a:spLocks noGrp="1"/>
          </p:cNvSpPr>
          <p:nvPr>
            <p:ph type="ftr" sz="quarter" idx="11"/>
          </p:nvPr>
        </p:nvSpPr>
        <p:spPr/>
        <p:txBody>
          <a:bodyPr/>
          <a:lstStyle>
            <a:lvl1pPr>
              <a:defRPr/>
            </a:lvl1pPr>
          </a:lstStyle>
          <a:p>
            <a:pPr>
              <a:defRPr/>
            </a:pPr>
            <a:endParaRPr lang="nl-NL"/>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EAA0A89E-A895-4ADE-BF67-54A7854F6821}" type="slidenum">
              <a:rPr lang="nl-NL" altLang="nl-NL"/>
              <a:pPr/>
              <a:t>‹nr.›</a:t>
            </a:fld>
            <a:endParaRPr lang="nl-NL" altLang="nl-NL"/>
          </a:p>
        </p:txBody>
      </p:sp>
    </p:spTree>
    <p:extLst>
      <p:ext uri="{BB962C8B-B14F-4D97-AF65-F5344CB8AC3E}">
        <p14:creationId xmlns:p14="http://schemas.microsoft.com/office/powerpoint/2010/main" val="65762052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nl-NL" smtClean="0"/>
              <a:t>Klik om de stijl te bewerken</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Date Placeholder 9"/>
          <p:cNvSpPr>
            <a:spLocks noGrp="1"/>
          </p:cNvSpPr>
          <p:nvPr>
            <p:ph type="dt" sz="half" idx="10"/>
          </p:nvPr>
        </p:nvSpPr>
        <p:spPr/>
        <p:txBody>
          <a:bodyPr/>
          <a:lstStyle>
            <a:lvl1pPr>
              <a:defRPr/>
            </a:lvl1pPr>
          </a:lstStyle>
          <a:p>
            <a:pPr>
              <a:defRPr/>
            </a:pPr>
            <a:fld id="{D2ED9F13-A4E1-411B-B486-BB75DC1BB492}" type="datetimeFigureOut">
              <a:rPr lang="nl-NL"/>
              <a:pPr>
                <a:defRPr/>
              </a:pPr>
              <a:t>23-4-2015</a:t>
            </a:fld>
            <a:endParaRPr lang="nl-NL"/>
          </a:p>
        </p:txBody>
      </p:sp>
      <p:sp>
        <p:nvSpPr>
          <p:cNvPr id="6" name="Footer Placeholder 21"/>
          <p:cNvSpPr>
            <a:spLocks noGrp="1"/>
          </p:cNvSpPr>
          <p:nvPr>
            <p:ph type="ftr" sz="quarter" idx="11"/>
          </p:nvPr>
        </p:nvSpPr>
        <p:spPr/>
        <p:txBody>
          <a:bodyPr/>
          <a:lstStyle>
            <a:lvl1pPr>
              <a:defRPr/>
            </a:lvl1pPr>
          </a:lstStyle>
          <a:p>
            <a:pPr>
              <a:defRPr/>
            </a:pPr>
            <a:endParaRPr lang="nl-NL"/>
          </a:p>
        </p:txBody>
      </p:sp>
      <p:sp>
        <p:nvSpPr>
          <p:cNvPr id="7" name="Slide Number Placeholder 17"/>
          <p:cNvSpPr>
            <a:spLocks noGrp="1"/>
          </p:cNvSpPr>
          <p:nvPr>
            <p:ph type="sldNum" sz="quarter" idx="12"/>
          </p:nvPr>
        </p:nvSpPr>
        <p:spPr/>
        <p:txBody>
          <a:bodyPr/>
          <a:lstStyle>
            <a:lvl1pPr>
              <a:defRPr/>
            </a:lvl1pPr>
          </a:lstStyle>
          <a:p>
            <a:fld id="{E361DADE-125D-49C8-8C1D-142EFCE6D45C}" type="slidenum">
              <a:rPr lang="nl-NL" altLang="nl-NL"/>
              <a:pPr/>
              <a:t>‹nr.›</a:t>
            </a:fld>
            <a:endParaRPr lang="nl-NL" altLang="nl-NL"/>
          </a:p>
        </p:txBody>
      </p:sp>
    </p:spTree>
    <p:extLst>
      <p:ext uri="{BB962C8B-B14F-4D97-AF65-F5344CB8AC3E}">
        <p14:creationId xmlns:p14="http://schemas.microsoft.com/office/powerpoint/2010/main" val="1900669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nl-NL" smtClean="0"/>
              <a:t>Klik om de modelstijlen te bewerken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Date Placeholder 9"/>
          <p:cNvSpPr>
            <a:spLocks noGrp="1"/>
          </p:cNvSpPr>
          <p:nvPr>
            <p:ph type="dt" sz="half" idx="10"/>
          </p:nvPr>
        </p:nvSpPr>
        <p:spPr/>
        <p:txBody>
          <a:bodyPr/>
          <a:lstStyle>
            <a:lvl1pPr>
              <a:defRPr/>
            </a:lvl1pPr>
          </a:lstStyle>
          <a:p>
            <a:pPr>
              <a:defRPr/>
            </a:pPr>
            <a:fld id="{2DAF97AA-5F5C-4E58-A181-EDF9DA5F4211}" type="datetimeFigureOut">
              <a:rPr lang="nl-NL"/>
              <a:pPr>
                <a:defRPr/>
              </a:pPr>
              <a:t>23-4-2015</a:t>
            </a:fld>
            <a:endParaRPr lang="nl-NL"/>
          </a:p>
        </p:txBody>
      </p:sp>
      <p:sp>
        <p:nvSpPr>
          <p:cNvPr id="8" name="Footer Placeholder 21"/>
          <p:cNvSpPr>
            <a:spLocks noGrp="1"/>
          </p:cNvSpPr>
          <p:nvPr>
            <p:ph type="ftr" sz="quarter" idx="11"/>
          </p:nvPr>
        </p:nvSpPr>
        <p:spPr/>
        <p:txBody>
          <a:bodyPr/>
          <a:lstStyle>
            <a:lvl1pPr>
              <a:defRPr/>
            </a:lvl1pPr>
          </a:lstStyle>
          <a:p>
            <a:pPr>
              <a:defRPr/>
            </a:pPr>
            <a:endParaRPr lang="nl-NL"/>
          </a:p>
        </p:txBody>
      </p:sp>
      <p:sp>
        <p:nvSpPr>
          <p:cNvPr id="9" name="Slide Number Placeholder 17"/>
          <p:cNvSpPr>
            <a:spLocks noGrp="1"/>
          </p:cNvSpPr>
          <p:nvPr>
            <p:ph type="sldNum" sz="quarter" idx="12"/>
          </p:nvPr>
        </p:nvSpPr>
        <p:spPr/>
        <p:txBody>
          <a:bodyPr/>
          <a:lstStyle>
            <a:lvl1pPr>
              <a:defRPr/>
            </a:lvl1pPr>
          </a:lstStyle>
          <a:p>
            <a:fld id="{492C6139-3608-4A49-8E40-CD6B3BBBDF7C}" type="slidenum">
              <a:rPr lang="nl-NL" altLang="nl-NL"/>
              <a:pPr/>
              <a:t>‹nr.›</a:t>
            </a:fld>
            <a:endParaRPr lang="nl-NL" altLang="nl-NL"/>
          </a:p>
        </p:txBody>
      </p:sp>
    </p:spTree>
    <p:extLst>
      <p:ext uri="{BB962C8B-B14F-4D97-AF65-F5344CB8AC3E}">
        <p14:creationId xmlns:p14="http://schemas.microsoft.com/office/powerpoint/2010/main" val="3024930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nl-NL" smtClean="0"/>
              <a:t>Klik om de stijl te bewerken</a:t>
            </a:r>
            <a:endParaRPr lang="en-US"/>
          </a:p>
        </p:txBody>
      </p:sp>
      <p:sp>
        <p:nvSpPr>
          <p:cNvPr id="3" name="Date Placeholder 9"/>
          <p:cNvSpPr>
            <a:spLocks noGrp="1"/>
          </p:cNvSpPr>
          <p:nvPr>
            <p:ph type="dt" sz="half" idx="10"/>
          </p:nvPr>
        </p:nvSpPr>
        <p:spPr/>
        <p:txBody>
          <a:bodyPr/>
          <a:lstStyle>
            <a:lvl1pPr>
              <a:defRPr/>
            </a:lvl1pPr>
          </a:lstStyle>
          <a:p>
            <a:pPr>
              <a:defRPr/>
            </a:pPr>
            <a:fld id="{962B2BD4-F51D-44B8-9ABE-C70BC2F98F0B}" type="datetimeFigureOut">
              <a:rPr lang="nl-NL"/>
              <a:pPr>
                <a:defRPr/>
              </a:pPr>
              <a:t>23-4-2015</a:t>
            </a:fld>
            <a:endParaRPr lang="nl-NL"/>
          </a:p>
        </p:txBody>
      </p:sp>
      <p:sp>
        <p:nvSpPr>
          <p:cNvPr id="4" name="Footer Placeholder 21"/>
          <p:cNvSpPr>
            <a:spLocks noGrp="1"/>
          </p:cNvSpPr>
          <p:nvPr>
            <p:ph type="ftr" sz="quarter" idx="11"/>
          </p:nvPr>
        </p:nvSpPr>
        <p:spPr/>
        <p:txBody>
          <a:bodyPr/>
          <a:lstStyle>
            <a:lvl1pPr>
              <a:defRPr/>
            </a:lvl1pPr>
          </a:lstStyle>
          <a:p>
            <a:pPr>
              <a:defRPr/>
            </a:pPr>
            <a:endParaRPr lang="nl-NL"/>
          </a:p>
        </p:txBody>
      </p:sp>
      <p:sp>
        <p:nvSpPr>
          <p:cNvPr id="5" name="Slide Number Placeholder 17"/>
          <p:cNvSpPr>
            <a:spLocks noGrp="1"/>
          </p:cNvSpPr>
          <p:nvPr>
            <p:ph type="sldNum" sz="quarter" idx="12"/>
          </p:nvPr>
        </p:nvSpPr>
        <p:spPr/>
        <p:txBody>
          <a:bodyPr/>
          <a:lstStyle>
            <a:lvl1pPr>
              <a:defRPr/>
            </a:lvl1pPr>
          </a:lstStyle>
          <a:p>
            <a:fld id="{77562AC4-2179-4B68-8287-0CAB0897AE1D}" type="slidenum">
              <a:rPr lang="nl-NL" altLang="nl-NL"/>
              <a:pPr/>
              <a:t>‹nr.›</a:t>
            </a:fld>
            <a:endParaRPr lang="nl-NL" altLang="nl-NL"/>
          </a:p>
        </p:txBody>
      </p:sp>
    </p:spTree>
    <p:extLst>
      <p:ext uri="{BB962C8B-B14F-4D97-AF65-F5344CB8AC3E}">
        <p14:creationId xmlns:p14="http://schemas.microsoft.com/office/powerpoint/2010/main" val="800958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59BF6B65-5249-45E1-B323-B3D3E080BF2E}" type="datetimeFigureOut">
              <a:rPr lang="nl-NL"/>
              <a:pPr>
                <a:defRPr/>
              </a:pPr>
              <a:t>23-4-2015</a:t>
            </a:fld>
            <a:endParaRPr lang="nl-NL"/>
          </a:p>
        </p:txBody>
      </p:sp>
      <p:sp>
        <p:nvSpPr>
          <p:cNvPr id="3" name="Footer Placeholder 21"/>
          <p:cNvSpPr>
            <a:spLocks noGrp="1"/>
          </p:cNvSpPr>
          <p:nvPr>
            <p:ph type="ftr" sz="quarter" idx="11"/>
          </p:nvPr>
        </p:nvSpPr>
        <p:spPr/>
        <p:txBody>
          <a:bodyPr/>
          <a:lstStyle>
            <a:lvl1pPr>
              <a:defRPr/>
            </a:lvl1pPr>
          </a:lstStyle>
          <a:p>
            <a:pPr>
              <a:defRPr/>
            </a:pPr>
            <a:endParaRPr lang="nl-NL"/>
          </a:p>
        </p:txBody>
      </p:sp>
      <p:sp>
        <p:nvSpPr>
          <p:cNvPr id="4" name="Slide Number Placeholder 17"/>
          <p:cNvSpPr>
            <a:spLocks noGrp="1"/>
          </p:cNvSpPr>
          <p:nvPr>
            <p:ph type="sldNum" sz="quarter" idx="12"/>
          </p:nvPr>
        </p:nvSpPr>
        <p:spPr/>
        <p:txBody>
          <a:bodyPr/>
          <a:lstStyle>
            <a:lvl1pPr>
              <a:defRPr/>
            </a:lvl1pPr>
          </a:lstStyle>
          <a:p>
            <a:fld id="{660F53ED-FEA8-4619-A528-8E0FBC4A1C41}" type="slidenum">
              <a:rPr lang="nl-NL" altLang="nl-NL"/>
              <a:pPr/>
              <a:t>‹nr.›</a:t>
            </a:fld>
            <a:endParaRPr lang="nl-NL" altLang="nl-NL"/>
          </a:p>
        </p:txBody>
      </p:sp>
    </p:spTree>
    <p:extLst>
      <p:ext uri="{BB962C8B-B14F-4D97-AF65-F5344CB8AC3E}">
        <p14:creationId xmlns:p14="http://schemas.microsoft.com/office/powerpoint/2010/main" val="1175868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nl-NL" smtClean="0"/>
              <a:t>Klik om de stijl te bewerken</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nl-NL" smtClean="0"/>
              <a:t>Klik om de modelstijlen te bewerken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Date Placeholder 9"/>
          <p:cNvSpPr>
            <a:spLocks noGrp="1"/>
          </p:cNvSpPr>
          <p:nvPr>
            <p:ph type="dt" sz="half" idx="10"/>
          </p:nvPr>
        </p:nvSpPr>
        <p:spPr/>
        <p:txBody>
          <a:bodyPr/>
          <a:lstStyle>
            <a:lvl1pPr>
              <a:defRPr/>
            </a:lvl1pPr>
          </a:lstStyle>
          <a:p>
            <a:pPr>
              <a:defRPr/>
            </a:pPr>
            <a:fld id="{E078D3F7-88F2-4A0B-9780-126BA5DC35E0}" type="datetimeFigureOut">
              <a:rPr lang="nl-NL"/>
              <a:pPr>
                <a:defRPr/>
              </a:pPr>
              <a:t>23-4-2015</a:t>
            </a:fld>
            <a:endParaRPr lang="nl-NL"/>
          </a:p>
        </p:txBody>
      </p:sp>
      <p:sp>
        <p:nvSpPr>
          <p:cNvPr id="6" name="Footer Placeholder 21"/>
          <p:cNvSpPr>
            <a:spLocks noGrp="1"/>
          </p:cNvSpPr>
          <p:nvPr>
            <p:ph type="ftr" sz="quarter" idx="11"/>
          </p:nvPr>
        </p:nvSpPr>
        <p:spPr/>
        <p:txBody>
          <a:bodyPr/>
          <a:lstStyle>
            <a:lvl1pPr>
              <a:defRPr/>
            </a:lvl1pPr>
          </a:lstStyle>
          <a:p>
            <a:pPr>
              <a:defRPr/>
            </a:pPr>
            <a:endParaRPr lang="nl-NL"/>
          </a:p>
        </p:txBody>
      </p:sp>
      <p:sp>
        <p:nvSpPr>
          <p:cNvPr id="7" name="Slide Number Placeholder 17"/>
          <p:cNvSpPr>
            <a:spLocks noGrp="1"/>
          </p:cNvSpPr>
          <p:nvPr>
            <p:ph type="sldNum" sz="quarter" idx="12"/>
          </p:nvPr>
        </p:nvSpPr>
        <p:spPr/>
        <p:txBody>
          <a:bodyPr/>
          <a:lstStyle>
            <a:lvl1pPr>
              <a:defRPr/>
            </a:lvl1pPr>
          </a:lstStyle>
          <a:p>
            <a:fld id="{A0B41D72-D319-4104-9765-D511EB6B610F}" type="slidenum">
              <a:rPr lang="nl-NL" altLang="nl-NL"/>
              <a:pPr/>
              <a:t>‹nr.›</a:t>
            </a:fld>
            <a:endParaRPr lang="nl-NL" altLang="nl-NL"/>
          </a:p>
        </p:txBody>
      </p:sp>
    </p:spTree>
    <p:extLst>
      <p:ext uri="{BB962C8B-B14F-4D97-AF65-F5344CB8AC3E}">
        <p14:creationId xmlns:p14="http://schemas.microsoft.com/office/powerpoint/2010/main" val="1763110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nl-NL" smtClean="0"/>
              <a:t>Klik om de stijl te bewerken</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nl-NL" smtClean="0"/>
              <a:t>Klik om de modelstijlen te bewerken</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nl-NL" noProof="0" smtClean="0"/>
              <a:t>Klik op het pictogram als u een afbeelding wilt toevoegen</a:t>
            </a:r>
            <a:endParaRPr lang="en-US" noProof="0" dirty="0"/>
          </a:p>
        </p:txBody>
      </p:sp>
      <p:sp>
        <p:nvSpPr>
          <p:cNvPr id="9" name="Date Placeholder 4"/>
          <p:cNvSpPr>
            <a:spLocks noGrp="1"/>
          </p:cNvSpPr>
          <p:nvPr>
            <p:ph type="dt" sz="half" idx="10"/>
          </p:nvPr>
        </p:nvSpPr>
        <p:spPr/>
        <p:txBody>
          <a:bodyPr/>
          <a:lstStyle>
            <a:lvl1pPr>
              <a:defRPr/>
            </a:lvl1pPr>
          </a:lstStyle>
          <a:p>
            <a:pPr>
              <a:defRPr/>
            </a:pPr>
            <a:fld id="{8288DF42-0F97-45C5-86B0-A42F8E7855AA}" type="datetimeFigureOut">
              <a:rPr lang="nl-NL"/>
              <a:pPr>
                <a:defRPr/>
              </a:pPr>
              <a:t>23-4-2015</a:t>
            </a:fld>
            <a:endParaRPr lang="nl-NL"/>
          </a:p>
        </p:txBody>
      </p:sp>
      <p:sp>
        <p:nvSpPr>
          <p:cNvPr id="10" name="Footer Placeholder 5"/>
          <p:cNvSpPr>
            <a:spLocks noGrp="1"/>
          </p:cNvSpPr>
          <p:nvPr>
            <p:ph type="ftr" sz="quarter" idx="11"/>
          </p:nvPr>
        </p:nvSpPr>
        <p:spPr/>
        <p:txBody>
          <a:bodyPr/>
          <a:lstStyle>
            <a:lvl1pPr>
              <a:defRPr/>
            </a:lvl1pPr>
          </a:lstStyle>
          <a:p>
            <a:pPr>
              <a:defRPr/>
            </a:pPr>
            <a:endParaRPr lang="nl-NL"/>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23B692F1-24BA-41B3-95FC-09D25107CEF7}" type="slidenum">
              <a:rPr lang="nl-NL" altLang="nl-NL"/>
              <a:pPr/>
              <a:t>‹nr.›</a:t>
            </a:fld>
            <a:endParaRPr lang="nl-NL" altLang="nl-NL"/>
          </a:p>
        </p:txBody>
      </p:sp>
    </p:spTree>
    <p:extLst>
      <p:ext uri="{BB962C8B-B14F-4D97-AF65-F5344CB8AC3E}">
        <p14:creationId xmlns:p14="http://schemas.microsoft.com/office/powerpoint/2010/main" val="2306321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nl-NL" altLang="nl-NL" smtClean="0"/>
              <a:t>Klik om de stijl te bewerken</a:t>
            </a:r>
            <a:endParaRPr lang="en-US" altLang="nl-NL" smtClean="0"/>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smtClean="0"/>
              <a:t>Klik om de modelstijlen te bewerken</a:t>
            </a:r>
          </a:p>
          <a:p>
            <a:pPr lvl="1"/>
            <a:r>
              <a:rPr lang="nl-NL" altLang="nl-NL" smtClean="0"/>
              <a:t>Tweede niveau</a:t>
            </a:r>
          </a:p>
          <a:p>
            <a:pPr lvl="2"/>
            <a:r>
              <a:rPr lang="nl-NL" altLang="nl-NL" smtClean="0"/>
              <a:t>Derde niveau</a:t>
            </a:r>
          </a:p>
          <a:p>
            <a:pPr lvl="3"/>
            <a:r>
              <a:rPr lang="nl-NL" altLang="nl-NL" smtClean="0"/>
              <a:t>Vierde niveau</a:t>
            </a:r>
          </a:p>
          <a:p>
            <a:pPr lvl="4"/>
            <a:r>
              <a:rPr lang="nl-NL" altLang="nl-NL" smtClean="0"/>
              <a:t>Vijfde niveau</a:t>
            </a:r>
            <a:endParaRPr lang="en-US" altLang="nl-NL"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189960B0-E4ED-4BA3-A4C4-406706277C90}" type="datetimeFigureOut">
              <a:rPr lang="nl-NL"/>
              <a:pPr>
                <a:defRPr/>
              </a:pPr>
              <a:t>23-4-2015</a:t>
            </a:fld>
            <a:endParaRPr lang="nl-N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nl-N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152810AC-9A24-4936-8262-60D21F97CD0F}" type="slidenum">
              <a:rPr lang="nl-NL" altLang="nl-NL"/>
              <a:pPr/>
              <a:t>‹nr.›</a:t>
            </a:fld>
            <a:endParaRPr lang="nl-NL" altLang="nl-NL"/>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8" r:id="rId1"/>
    <p:sldLayoutId id="2147483679" r:id="rId2"/>
    <p:sldLayoutId id="2147483689" r:id="rId3"/>
    <p:sldLayoutId id="2147483680" r:id="rId4"/>
    <p:sldLayoutId id="2147483681" r:id="rId5"/>
    <p:sldLayoutId id="2147483682" r:id="rId6"/>
    <p:sldLayoutId id="2147483683" r:id="rId7"/>
    <p:sldLayoutId id="2147483684" r:id="rId8"/>
    <p:sldLayoutId id="2147483690" r:id="rId9"/>
    <p:sldLayoutId id="2147483685" r:id="rId10"/>
    <p:sldLayoutId id="2147483686" r:id="rId11"/>
    <p:sldLayoutId id="2147483687" r:id="rId12"/>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ndertitel 2"/>
          <p:cNvSpPr>
            <a:spLocks noGrp="1"/>
          </p:cNvSpPr>
          <p:nvPr>
            <p:ph type="subTitle" idx="1"/>
          </p:nvPr>
        </p:nvSpPr>
        <p:spPr>
          <a:xfrm>
            <a:off x="539750" y="3213100"/>
            <a:ext cx="7854950" cy="1752600"/>
          </a:xfrm>
        </p:spPr>
        <p:txBody>
          <a:bodyPr/>
          <a:lstStyle/>
          <a:p>
            <a:pPr marR="0" eaLnBrk="1" hangingPunct="1"/>
            <a:r>
              <a:rPr lang="nl-NL" altLang="nl-NL" smtClean="0"/>
              <a:t>Presentatie Hotel Belmont</a:t>
            </a:r>
          </a:p>
          <a:p>
            <a:pPr marR="0" eaLnBrk="1" hangingPunct="1"/>
            <a:r>
              <a:rPr lang="nl-NL" altLang="nl-NL" smtClean="0"/>
              <a:t>Mei 2014</a:t>
            </a:r>
          </a:p>
        </p:txBody>
      </p:sp>
      <p:pic>
        <p:nvPicPr>
          <p:cNvPr id="5123" name="Picture 4" descr="Logo s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5013" y="6021388"/>
            <a:ext cx="788987"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4" name="Picture 6"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800725"/>
            <a:ext cx="2843213" cy="1057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lstStyle/>
          <a:p>
            <a:pPr eaLnBrk="1" hangingPunct="1"/>
            <a:r>
              <a:rPr lang="nl-NL" altLang="nl-NL" smtClean="0"/>
              <a:t>Vervolg uitbreiding Belmont</a:t>
            </a:r>
          </a:p>
        </p:txBody>
      </p:sp>
      <p:sp>
        <p:nvSpPr>
          <p:cNvPr id="14339" name="Tijdelijke aanduiding voor inhoud 2"/>
          <p:cNvSpPr>
            <a:spLocks noGrp="1"/>
          </p:cNvSpPr>
          <p:nvPr>
            <p:ph idx="1"/>
          </p:nvPr>
        </p:nvSpPr>
        <p:spPr/>
        <p:txBody>
          <a:bodyPr/>
          <a:lstStyle/>
          <a:p>
            <a:pPr eaLnBrk="1" hangingPunct="1"/>
            <a:r>
              <a:rPr lang="nl-NL" altLang="nl-NL" smtClean="0"/>
              <a:t>Door het opdoen van kennis over gezond eten nemen de kansen van re-integratie medewerkers toe.</a:t>
            </a:r>
          </a:p>
          <a:p>
            <a:pPr eaLnBrk="1" hangingPunct="1"/>
            <a:r>
              <a:rPr lang="nl-NL" altLang="nl-NL" smtClean="0"/>
              <a:t>Door niet alleen op het land te werken ,maar ook kennis op te doen over productie processen maakt een re-integrant meer kans op een baan ( food-valley)</a:t>
            </a:r>
          </a:p>
          <a:p>
            <a:pPr eaLnBrk="1" hangingPunct="1"/>
            <a:r>
              <a:rPr lang="nl-NL" altLang="nl-NL" smtClean="0"/>
              <a:t>Door deze trajecten ook als opleiding te gebruiken doet de re-integratiemedewerker zelf ook kennis op over betaalbaar gezond koken.</a:t>
            </a:r>
          </a:p>
          <a:p>
            <a:pPr eaLnBrk="1" hangingPunct="1"/>
            <a:r>
              <a:rPr lang="nl-NL" altLang="nl-NL" smtClean="0"/>
              <a:t>Door b.v. workshops gezond koken in het traject neemt de kennis en vaardigheid toe bij de medewerker.</a:t>
            </a:r>
          </a:p>
        </p:txBody>
      </p:sp>
      <p:pic>
        <p:nvPicPr>
          <p:cNvPr id="14340" name="Picture 4" descr="Logo s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1688" y="6092825"/>
            <a:ext cx="72231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5"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9688"/>
            <a:ext cx="147637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468313" y="692150"/>
            <a:ext cx="8229600" cy="1143000"/>
          </a:xfrm>
        </p:spPr>
        <p:txBody>
          <a:bodyPr/>
          <a:lstStyle/>
          <a:p>
            <a:pPr eaLnBrk="1" hangingPunct="1"/>
            <a:r>
              <a:rPr lang="nl-NL" altLang="nl-NL" smtClean="0"/>
              <a:t>Vervolg uitbreiding Belmont</a:t>
            </a:r>
          </a:p>
        </p:txBody>
      </p:sp>
      <p:sp>
        <p:nvSpPr>
          <p:cNvPr id="15363" name="Tijdelijke aanduiding voor inhoud 2"/>
          <p:cNvSpPr>
            <a:spLocks noGrp="1"/>
          </p:cNvSpPr>
          <p:nvPr>
            <p:ph idx="1"/>
          </p:nvPr>
        </p:nvSpPr>
        <p:spPr/>
        <p:txBody>
          <a:bodyPr/>
          <a:lstStyle/>
          <a:p>
            <a:pPr eaLnBrk="1" hangingPunct="1">
              <a:lnSpc>
                <a:spcPct val="90000"/>
              </a:lnSpc>
            </a:pPr>
            <a:r>
              <a:rPr lang="nl-NL" altLang="nl-NL" smtClean="0"/>
              <a:t>Door dit soort additionele zaken uit te breiden vergroten we de kans voor de medewerker op een baan en worden we steeds meer interessant voor de aanbieders van deze trajecten.</a:t>
            </a:r>
          </a:p>
          <a:p>
            <a:pPr eaLnBrk="1" hangingPunct="1">
              <a:lnSpc>
                <a:spcPct val="90000"/>
              </a:lnSpc>
              <a:buFont typeface="Wingdings 2" panose="05020102010507070707" pitchFamily="18" charset="2"/>
              <a:buNone/>
            </a:pPr>
            <a:endParaRPr lang="nl-NL" altLang="nl-NL" smtClean="0"/>
          </a:p>
          <a:p>
            <a:pPr eaLnBrk="1" hangingPunct="1">
              <a:lnSpc>
                <a:spcPct val="90000"/>
              </a:lnSpc>
            </a:pPr>
            <a:r>
              <a:rPr lang="nl-NL" altLang="nl-NL" smtClean="0"/>
              <a:t>Door betere resultaten bij herintreding, zullen de trajecten toenemen voor het LDH.</a:t>
            </a:r>
          </a:p>
          <a:p>
            <a:pPr eaLnBrk="1" hangingPunct="1">
              <a:lnSpc>
                <a:spcPct val="90000"/>
              </a:lnSpc>
            </a:pPr>
            <a:endParaRPr lang="nl-NL" altLang="nl-NL" smtClean="0"/>
          </a:p>
          <a:p>
            <a:pPr eaLnBrk="1" hangingPunct="1">
              <a:lnSpc>
                <a:spcPct val="90000"/>
              </a:lnSpc>
            </a:pPr>
            <a:r>
              <a:rPr lang="nl-NL" altLang="nl-NL" smtClean="0"/>
              <a:t>Door de toename van de trajecten kunnen we nog betere investeringen doen voor re-integratie medewerkers.</a:t>
            </a:r>
          </a:p>
        </p:txBody>
      </p:sp>
      <p:pic>
        <p:nvPicPr>
          <p:cNvPr id="15364" name="Picture 4" descr="Logo s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1688" y="6092825"/>
            <a:ext cx="72231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5"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99200"/>
            <a:ext cx="176371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468313" y="692150"/>
            <a:ext cx="8229600" cy="1143000"/>
          </a:xfrm>
        </p:spPr>
        <p:txBody>
          <a:bodyPr/>
          <a:lstStyle/>
          <a:p>
            <a:pPr eaLnBrk="1" hangingPunct="1"/>
            <a:r>
              <a:rPr lang="nl-NL" altLang="nl-NL" smtClean="0"/>
              <a:t>Samenwerking met Derden</a:t>
            </a:r>
          </a:p>
        </p:txBody>
      </p:sp>
      <p:sp>
        <p:nvSpPr>
          <p:cNvPr id="16387" name="Tijdelijke aanduiding voor inhoud 2"/>
          <p:cNvSpPr>
            <a:spLocks noGrp="1"/>
          </p:cNvSpPr>
          <p:nvPr>
            <p:ph idx="1"/>
          </p:nvPr>
        </p:nvSpPr>
        <p:spPr>
          <a:xfrm>
            <a:off x="468313" y="1916113"/>
            <a:ext cx="8229600" cy="4389437"/>
          </a:xfrm>
        </p:spPr>
        <p:txBody>
          <a:bodyPr/>
          <a:lstStyle/>
          <a:p>
            <a:pPr eaLnBrk="1" hangingPunct="1"/>
            <a:r>
              <a:rPr lang="nl-NL" altLang="nl-NL" smtClean="0"/>
              <a:t>Om een goede doorstroming te bewerkstelligen heeft het re-integratie bedrijf veel contacten nodig buiten het eigen bedrijf</a:t>
            </a:r>
          </a:p>
          <a:p>
            <a:pPr eaLnBrk="1" hangingPunct="1"/>
            <a:r>
              <a:rPr lang="nl-NL" altLang="nl-NL" smtClean="0"/>
              <a:t>Tevens is het verstandig om te zien wat de vraag in de markt is naar kennis en vaardigheden</a:t>
            </a:r>
          </a:p>
          <a:p>
            <a:pPr eaLnBrk="1" hangingPunct="1"/>
            <a:r>
              <a:rPr lang="nl-NL" altLang="nl-NL" smtClean="0"/>
              <a:t>Kunnen werkzaamheden voor het eigen bedrijf een zelfstandig karakter krijgen of kan dit i.s.m. derden worden opgezet t.b.v. re-integratie ?</a:t>
            </a:r>
          </a:p>
          <a:p>
            <a:pPr eaLnBrk="1" hangingPunct="1"/>
            <a:r>
              <a:rPr lang="nl-NL" altLang="nl-NL" smtClean="0"/>
              <a:t>Kan gericht worden opgeleid voor sectoren ?</a:t>
            </a:r>
          </a:p>
          <a:p>
            <a:pPr eaLnBrk="1" hangingPunct="1"/>
            <a:r>
              <a:rPr lang="nl-NL" altLang="nl-NL" smtClean="0"/>
              <a:t>V.b. : keuken, hotel, greenstore, bezorging enz.</a:t>
            </a:r>
          </a:p>
        </p:txBody>
      </p:sp>
      <p:pic>
        <p:nvPicPr>
          <p:cNvPr id="16388" name="Picture 4" descr="Logo s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5949950"/>
            <a:ext cx="85725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5"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21425"/>
            <a:ext cx="16922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a:xfrm>
            <a:off x="468313" y="692150"/>
            <a:ext cx="8229600" cy="1143000"/>
          </a:xfrm>
        </p:spPr>
        <p:txBody>
          <a:bodyPr/>
          <a:lstStyle/>
          <a:p>
            <a:pPr eaLnBrk="1" hangingPunct="1"/>
            <a:r>
              <a:rPr lang="nl-NL" altLang="nl-NL" smtClean="0"/>
              <a:t>Mogelijkheden samenwerking</a:t>
            </a:r>
          </a:p>
        </p:txBody>
      </p:sp>
      <p:sp>
        <p:nvSpPr>
          <p:cNvPr id="3" name="Tijdelijke aanduiding voor inhoud 2"/>
          <p:cNvSpPr>
            <a:spLocks noGrp="1"/>
          </p:cNvSpPr>
          <p:nvPr>
            <p:ph idx="1"/>
          </p:nvPr>
        </p:nvSpPr>
        <p:spPr/>
        <p:txBody>
          <a:bodyPr>
            <a:normAutofit fontScale="92500" lnSpcReduction="10000"/>
          </a:bodyPr>
          <a:lstStyle/>
          <a:p>
            <a:pPr eaLnBrk="1" hangingPunct="1">
              <a:defRPr/>
            </a:pPr>
            <a:endParaRPr lang="nl-NL" smtClean="0"/>
          </a:p>
          <a:p>
            <a:pPr eaLnBrk="1" hangingPunct="1">
              <a:defRPr/>
            </a:pPr>
            <a:r>
              <a:rPr lang="nl-NL" smtClean="0"/>
              <a:t>Belmont heeft nu 9 ha tuin met groente en fruit en zoekt daarvoor bemanning, die kennis op kan doen van zowel : gezond eten, apparatuur, marketing, sales </a:t>
            </a:r>
          </a:p>
          <a:p>
            <a:pPr eaLnBrk="1" hangingPunct="1">
              <a:buFont typeface="Wingdings 2" panose="05020102010507070707" pitchFamily="18" charset="2"/>
              <a:buNone/>
              <a:defRPr/>
            </a:pPr>
            <a:r>
              <a:rPr lang="nl-NL" smtClean="0"/>
              <a:t>    verpakkingen en onderhoud van de terreinen</a:t>
            </a:r>
          </a:p>
          <a:p>
            <a:pPr eaLnBrk="1" hangingPunct="1">
              <a:defRPr/>
            </a:pPr>
            <a:r>
              <a:rPr lang="nl-NL" smtClean="0"/>
              <a:t>Door samenwerking met erkende opleidingen, kunnen re-integratie medewerkers sneller een erkend diploma halen.</a:t>
            </a:r>
          </a:p>
          <a:p>
            <a:pPr eaLnBrk="1" hangingPunct="1">
              <a:defRPr/>
            </a:pPr>
            <a:r>
              <a:rPr lang="nl-NL" smtClean="0"/>
              <a:t>Door samenwerking met sportverenigingen wordt het nuttige met het aangename verenigd.( DTS)</a:t>
            </a:r>
          </a:p>
          <a:p>
            <a:pPr eaLnBrk="1" hangingPunct="1">
              <a:buFont typeface="Wingdings 2" panose="05020102010507070707" pitchFamily="18" charset="2"/>
              <a:buNone/>
              <a:defRPr/>
            </a:pPr>
            <a:endParaRPr lang="nl-NL" smtClean="0"/>
          </a:p>
          <a:p>
            <a:pPr eaLnBrk="1" hangingPunct="1">
              <a:buFont typeface="Wingdings 2" panose="05020102010507070707" pitchFamily="18" charset="2"/>
              <a:buNone/>
              <a:defRPr/>
            </a:pPr>
            <a:r>
              <a:rPr lang="nl-NL" smtClean="0"/>
              <a:t>			</a:t>
            </a:r>
          </a:p>
          <a:p>
            <a:pPr eaLnBrk="1" hangingPunct="1">
              <a:buFont typeface="Wingdings 2" panose="05020102010507070707" pitchFamily="18" charset="2"/>
              <a:buNone/>
              <a:defRPr/>
            </a:pPr>
            <a:endParaRPr lang="nl-NL" smtClean="0"/>
          </a:p>
          <a:p>
            <a:pPr eaLnBrk="1" hangingPunct="1">
              <a:buFont typeface="Wingdings 2" panose="05020102010507070707" pitchFamily="18" charset="2"/>
              <a:buNone/>
              <a:defRPr/>
            </a:pPr>
            <a:endParaRPr lang="nl-NL" smtClean="0"/>
          </a:p>
          <a:p>
            <a:pPr eaLnBrk="1" hangingPunct="1">
              <a:buFont typeface="Wingdings 2" panose="05020102010507070707" pitchFamily="18" charset="2"/>
              <a:buNone/>
              <a:defRPr/>
            </a:pPr>
            <a:endParaRPr lang="nl-NL" smtClean="0"/>
          </a:p>
          <a:p>
            <a:pPr eaLnBrk="1" hangingPunct="1">
              <a:defRPr/>
            </a:pPr>
            <a:endParaRPr lang="nl-NL" smtClean="0"/>
          </a:p>
        </p:txBody>
      </p:sp>
      <p:pic>
        <p:nvPicPr>
          <p:cNvPr id="17412" name="Picture 4" descr="Logo s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1688" y="6092825"/>
            <a:ext cx="72231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5"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75388"/>
            <a:ext cx="18351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pPr eaLnBrk="1" hangingPunct="1"/>
            <a:r>
              <a:rPr lang="nl-NL" altLang="nl-NL" smtClean="0"/>
              <a:t>Mogelijkheden samenwerking</a:t>
            </a:r>
          </a:p>
        </p:txBody>
      </p:sp>
      <p:sp>
        <p:nvSpPr>
          <p:cNvPr id="18435" name="Rectangle 3"/>
          <p:cNvSpPr>
            <a:spLocks noGrp="1"/>
          </p:cNvSpPr>
          <p:nvPr>
            <p:ph type="body" sz="half" idx="1"/>
          </p:nvPr>
        </p:nvSpPr>
        <p:spPr>
          <a:xfrm>
            <a:off x="457200" y="1935163"/>
            <a:ext cx="8435975" cy="4389437"/>
          </a:xfrm>
        </p:spPr>
        <p:txBody>
          <a:bodyPr/>
          <a:lstStyle/>
          <a:p>
            <a:pPr eaLnBrk="1" hangingPunct="1"/>
            <a:endParaRPr lang="nl-NL" altLang="nl-NL" sz="2200" smtClean="0"/>
          </a:p>
          <a:p>
            <a:pPr eaLnBrk="1" hangingPunct="1"/>
            <a:r>
              <a:rPr lang="nl-NL" altLang="nl-NL" sz="2200" smtClean="0"/>
              <a:t>Behalve de tuinen van Belmont heeft Belmont ook op het programma staan :</a:t>
            </a:r>
          </a:p>
          <a:p>
            <a:pPr eaLnBrk="1" hangingPunct="1"/>
            <a:r>
              <a:rPr lang="nl-NL" altLang="nl-NL" sz="2200" smtClean="0"/>
              <a:t>Productie van chocolade, gestart in 2012</a:t>
            </a:r>
          </a:p>
          <a:p>
            <a:pPr eaLnBrk="1" hangingPunct="1"/>
            <a:r>
              <a:rPr lang="nl-NL" altLang="nl-NL" sz="2200" smtClean="0"/>
              <a:t>Dit product is relatief eenvoudig te maken en kent een hoog aai(eet)baarheids gehalte bij veel mensen.</a:t>
            </a:r>
          </a:p>
          <a:p>
            <a:pPr eaLnBrk="1" hangingPunct="1"/>
            <a:r>
              <a:rPr lang="nl-NL" altLang="nl-NL" sz="2200" smtClean="0"/>
              <a:t>Belmont heeft de productie ter hand genomen met medewerking van re-integratie medewerkers en de distributie georganiseerd.</a:t>
            </a:r>
          </a:p>
          <a:p>
            <a:pPr eaLnBrk="1" hangingPunct="1"/>
            <a:r>
              <a:rPr lang="nl-NL" altLang="nl-NL" sz="2200" smtClean="0"/>
              <a:t>De productie vindt plaats bij een van onze andere afdelingen Batelaar o.l.v. onze koks, m.b.v. re-integratie medewerkers.</a:t>
            </a:r>
          </a:p>
        </p:txBody>
      </p:sp>
      <p:pic>
        <p:nvPicPr>
          <p:cNvPr id="18436" name="Picture 4" descr="Logo schild"/>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388350" y="6092825"/>
            <a:ext cx="536575" cy="568325"/>
          </a:xfrm>
        </p:spPr>
      </p:pic>
      <p:pic>
        <p:nvPicPr>
          <p:cNvPr id="18437" name="Picture 6"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7125"/>
            <a:ext cx="205105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p:txBody>
          <a:bodyPr/>
          <a:lstStyle/>
          <a:p>
            <a:pPr eaLnBrk="1" hangingPunct="1"/>
            <a:r>
              <a:rPr lang="nl-NL" altLang="nl-NL" sz="4600" smtClean="0"/>
              <a:t>Mogelijkheden samenwerking</a:t>
            </a:r>
            <a:br>
              <a:rPr lang="nl-NL" altLang="nl-NL" sz="4600" smtClean="0"/>
            </a:br>
            <a:r>
              <a:rPr lang="nl-NL" altLang="nl-NL" sz="4600" smtClean="0"/>
              <a:t>fietsen :</a:t>
            </a:r>
          </a:p>
        </p:txBody>
      </p:sp>
      <p:sp>
        <p:nvSpPr>
          <p:cNvPr id="19459" name="Rectangle 3"/>
          <p:cNvSpPr>
            <a:spLocks noGrp="1"/>
          </p:cNvSpPr>
          <p:nvPr>
            <p:ph type="body" sz="half" idx="1"/>
          </p:nvPr>
        </p:nvSpPr>
        <p:spPr>
          <a:xfrm>
            <a:off x="457200" y="1935163"/>
            <a:ext cx="8362950" cy="4389437"/>
          </a:xfrm>
        </p:spPr>
        <p:txBody>
          <a:bodyPr/>
          <a:lstStyle/>
          <a:p>
            <a:pPr eaLnBrk="1" hangingPunct="1"/>
            <a:endParaRPr lang="nl-NL" altLang="nl-NL" sz="2200" smtClean="0"/>
          </a:p>
          <a:p>
            <a:pPr eaLnBrk="1" hangingPunct="1"/>
            <a:endParaRPr lang="nl-NL" altLang="nl-NL" sz="2200" smtClean="0"/>
          </a:p>
          <a:p>
            <a:pPr eaLnBrk="1" hangingPunct="1"/>
            <a:r>
              <a:rPr lang="nl-NL" altLang="nl-NL" sz="2200" smtClean="0"/>
              <a:t>Batelaar (onderdeel LdH) kent zowel een fietsen werkplaats als een hout afdeling.</a:t>
            </a:r>
          </a:p>
          <a:p>
            <a:pPr eaLnBrk="1" hangingPunct="1"/>
            <a:r>
              <a:rPr lang="nl-NL" altLang="nl-NL" sz="2200" smtClean="0"/>
              <a:t>Voor de fietsen afdeling kun denken aan structureel onderhoud van de huur fietsen van Belmont</a:t>
            </a:r>
          </a:p>
          <a:p>
            <a:pPr eaLnBrk="1" hangingPunct="1"/>
            <a:r>
              <a:rPr lang="nl-NL" altLang="nl-NL" sz="2200" smtClean="0"/>
              <a:t>De houtafdeling zorgt voor hekwerk op het land en buitenmeubelen voor de terrassen</a:t>
            </a:r>
          </a:p>
          <a:p>
            <a:pPr eaLnBrk="1" hangingPunct="1"/>
            <a:r>
              <a:rPr lang="nl-NL" altLang="nl-NL" sz="2200" smtClean="0"/>
              <a:t>Ook een opleiding voor elektrische fietsen, waar Belmont er nu een aantal van heeft, behoort tot de mogelijkheden</a:t>
            </a:r>
          </a:p>
        </p:txBody>
      </p:sp>
      <p:pic>
        <p:nvPicPr>
          <p:cNvPr id="19460" name="Picture 4" descr="Logo schild"/>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421688" y="6092825"/>
            <a:ext cx="722312" cy="765175"/>
          </a:xfrm>
          <a:noFill/>
        </p:spPr>
      </p:pic>
      <p:pic>
        <p:nvPicPr>
          <p:cNvPr id="19461" name="Picture 6"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75388"/>
            <a:ext cx="18351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pPr eaLnBrk="1" hangingPunct="1"/>
            <a:r>
              <a:rPr lang="nl-NL" altLang="nl-NL" smtClean="0"/>
              <a:t>Mogelijkheden  samenwerking</a:t>
            </a:r>
          </a:p>
        </p:txBody>
      </p:sp>
      <p:sp>
        <p:nvSpPr>
          <p:cNvPr id="20483" name="Rectangle 3"/>
          <p:cNvSpPr>
            <a:spLocks noGrp="1"/>
          </p:cNvSpPr>
          <p:nvPr>
            <p:ph type="body" sz="half" idx="1"/>
          </p:nvPr>
        </p:nvSpPr>
        <p:spPr>
          <a:xfrm>
            <a:off x="468313" y="1916113"/>
            <a:ext cx="8218487" cy="4389437"/>
          </a:xfrm>
        </p:spPr>
        <p:txBody>
          <a:bodyPr/>
          <a:lstStyle/>
          <a:p>
            <a:pPr eaLnBrk="1" hangingPunct="1"/>
            <a:r>
              <a:rPr lang="nl-NL" altLang="nl-NL" sz="2200" smtClean="0"/>
              <a:t>Voordat de groente en fruit productie ging plaats vinden is er een plan opgezet met La Place, waarbij we een samenwerking hebben afgesproken dat wij gericht groentefruit telen voor La Place zodat de productie altijd een afnemer heeft.</a:t>
            </a:r>
          </a:p>
          <a:p>
            <a:pPr eaLnBrk="1" hangingPunct="1"/>
            <a:r>
              <a:rPr lang="nl-NL" altLang="nl-NL" sz="2200" smtClean="0"/>
              <a:t>Dit kan leiden tot niet alleen afname van producten ,maar ook van het plaatsen van re-integratie medewerkers bij La Place op termijn ( win-win)</a:t>
            </a:r>
          </a:p>
          <a:p>
            <a:pPr eaLnBrk="1" hangingPunct="1"/>
            <a:r>
              <a:rPr lang="nl-NL" altLang="nl-NL" sz="2200" smtClean="0"/>
              <a:t>Zo werkt Belmont ook samen met biologische bedrijven in de omgeving op het gebied van vlees en kaas.</a:t>
            </a:r>
          </a:p>
        </p:txBody>
      </p:sp>
      <p:pic>
        <p:nvPicPr>
          <p:cNvPr id="20484" name="Picture 4" descr="Logo schild"/>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8355013" y="6021388"/>
            <a:ext cx="788987" cy="836612"/>
          </a:xfrm>
          <a:noFill/>
        </p:spPr>
      </p:pic>
      <p:pic>
        <p:nvPicPr>
          <p:cNvPr id="20485" name="Picture 6"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7125"/>
            <a:ext cx="205105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p:txBody>
          <a:bodyPr/>
          <a:lstStyle/>
          <a:p>
            <a:pPr eaLnBrk="1" hangingPunct="1"/>
            <a:r>
              <a:rPr lang="nl-NL" altLang="nl-NL" sz="4600" smtClean="0"/>
              <a:t>Innoveren, stilstaan of stoppen?</a:t>
            </a:r>
          </a:p>
        </p:txBody>
      </p:sp>
      <p:sp>
        <p:nvSpPr>
          <p:cNvPr id="21507" name="Rectangle 3"/>
          <p:cNvSpPr>
            <a:spLocks noGrp="1"/>
          </p:cNvSpPr>
          <p:nvPr>
            <p:ph type="body" idx="1"/>
          </p:nvPr>
        </p:nvSpPr>
        <p:spPr/>
        <p:txBody>
          <a:bodyPr/>
          <a:lstStyle/>
          <a:p>
            <a:pPr eaLnBrk="1" hangingPunct="1"/>
            <a:r>
              <a:rPr lang="nl-NL" altLang="nl-NL" smtClean="0"/>
              <a:t>Joel Salatin is een voorstander van een gemengd bedrijf. Heeft met zijn familie sinds 1961 een productief bedrijf ontwikkeld waarbij de dieren niet alleen een productie middel zijn, maar ook partners.</a:t>
            </a:r>
          </a:p>
          <a:p>
            <a:pPr eaLnBrk="1" hangingPunct="1"/>
            <a:r>
              <a:rPr lang="nl-NL" altLang="nl-NL" smtClean="0"/>
              <a:t>Statistiek :</a:t>
            </a:r>
          </a:p>
          <a:p>
            <a:pPr eaLnBrk="1" hangingPunct="1"/>
            <a:r>
              <a:rPr lang="nl-NL" altLang="nl-NL" smtClean="0"/>
              <a:t>In Europa is 1/3 van de boeren ouder als 65 jaar</a:t>
            </a:r>
          </a:p>
          <a:p>
            <a:pPr eaLnBrk="1" hangingPunct="1"/>
            <a:r>
              <a:rPr lang="nl-NL" altLang="nl-NL" smtClean="0"/>
              <a:t>In Nederland stoppen elke dag 5 boeren met ondernemen</a:t>
            </a:r>
          </a:p>
          <a:p>
            <a:pPr eaLnBrk="1" hangingPunct="1"/>
            <a:r>
              <a:rPr lang="nl-NL" altLang="nl-NL" smtClean="0"/>
              <a:t>Miljoenen hectares gaan verloren voor landbouw door verwaarlozing of groei van bedrijven</a:t>
            </a:r>
          </a:p>
        </p:txBody>
      </p:sp>
      <p:pic>
        <p:nvPicPr>
          <p:cNvPr id="21508" name="Picture 4" descr="Logo s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3425" y="6021388"/>
            <a:ext cx="790575"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5"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61088"/>
            <a:ext cx="1763713"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p:nvPr>
        </p:nvSpPr>
        <p:spPr/>
        <p:txBody>
          <a:bodyPr/>
          <a:lstStyle/>
          <a:p>
            <a:pPr eaLnBrk="1" hangingPunct="1"/>
            <a:r>
              <a:rPr lang="nl-NL" altLang="nl-NL" sz="4600" smtClean="0"/>
              <a:t>Innoveren, stilstaan of stoppen ?</a:t>
            </a:r>
          </a:p>
        </p:txBody>
      </p:sp>
      <p:sp>
        <p:nvSpPr>
          <p:cNvPr id="22531" name="Rectangle 3"/>
          <p:cNvSpPr>
            <a:spLocks noGrp="1"/>
          </p:cNvSpPr>
          <p:nvPr>
            <p:ph type="body" idx="1"/>
          </p:nvPr>
        </p:nvSpPr>
        <p:spPr>
          <a:xfrm>
            <a:off x="468313" y="1916113"/>
            <a:ext cx="8229600" cy="4389437"/>
          </a:xfrm>
        </p:spPr>
        <p:txBody>
          <a:bodyPr/>
          <a:lstStyle/>
          <a:p>
            <a:pPr eaLnBrk="1" hangingPunct="1"/>
            <a:r>
              <a:rPr lang="nl-NL" altLang="nl-NL" smtClean="0"/>
              <a:t>Te hoge drempel voor jonge boeren om te starten door een grote investeringen</a:t>
            </a:r>
          </a:p>
          <a:p>
            <a:pPr eaLnBrk="1" hangingPunct="1"/>
            <a:r>
              <a:rPr lang="nl-NL" altLang="nl-NL" smtClean="0"/>
              <a:t>Negativisme voert de boventoon :</a:t>
            </a:r>
          </a:p>
          <a:p>
            <a:pPr eaLnBrk="1" hangingPunct="1"/>
            <a:r>
              <a:rPr lang="nl-NL" altLang="nl-NL" smtClean="0"/>
              <a:t>Prijzen zijn te laag</a:t>
            </a:r>
          </a:p>
          <a:p>
            <a:pPr eaLnBrk="1" hangingPunct="1"/>
            <a:r>
              <a:rPr lang="nl-NL" altLang="nl-NL" smtClean="0"/>
              <a:t>Het regent al weer</a:t>
            </a:r>
          </a:p>
          <a:p>
            <a:pPr eaLnBrk="1" hangingPunct="1"/>
            <a:r>
              <a:rPr lang="nl-NL" altLang="nl-NL" smtClean="0"/>
              <a:t>Ik kan geen hulp krijgen </a:t>
            </a:r>
          </a:p>
          <a:p>
            <a:pPr eaLnBrk="1" hangingPunct="1"/>
            <a:endParaRPr lang="nl-NL" altLang="nl-NL" smtClean="0"/>
          </a:p>
          <a:p>
            <a:pPr eaLnBrk="1" hangingPunct="1">
              <a:buFont typeface="Wingdings 2" panose="05020102010507070707" pitchFamily="18" charset="2"/>
              <a:buNone/>
            </a:pPr>
            <a:r>
              <a:rPr lang="nl-NL" altLang="nl-NL" smtClean="0"/>
              <a:t>Zijn kreten die te vaak te horen zijn.</a:t>
            </a:r>
          </a:p>
        </p:txBody>
      </p:sp>
      <p:pic>
        <p:nvPicPr>
          <p:cNvPr id="22532" name="Picture 4" descr="Logo s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1688" y="6092825"/>
            <a:ext cx="72231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5"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37288"/>
            <a:ext cx="1908175"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lstStyle/>
          <a:p>
            <a:pPr eaLnBrk="1" hangingPunct="1"/>
            <a:r>
              <a:rPr lang="nl-NL" altLang="nl-NL" smtClean="0"/>
              <a:t>Brainstorm sessie in groepen</a:t>
            </a:r>
          </a:p>
        </p:txBody>
      </p:sp>
      <p:sp>
        <p:nvSpPr>
          <p:cNvPr id="23555" name="Tijdelijke aanduiding voor inhoud 2"/>
          <p:cNvSpPr>
            <a:spLocks noGrp="1"/>
          </p:cNvSpPr>
          <p:nvPr>
            <p:ph idx="1"/>
          </p:nvPr>
        </p:nvSpPr>
        <p:spPr/>
        <p:txBody>
          <a:bodyPr/>
          <a:lstStyle/>
          <a:p>
            <a:pPr marL="495300" indent="-495300" eaLnBrk="1" hangingPunct="1">
              <a:buFont typeface="Wingdings 2" panose="05020102010507070707" pitchFamily="18" charset="2"/>
              <a:buNone/>
            </a:pPr>
            <a:endParaRPr lang="nl-NL" altLang="nl-NL" smtClean="0"/>
          </a:p>
          <a:p>
            <a:pPr marL="495300" indent="-495300" eaLnBrk="1" hangingPunct="1">
              <a:buFont typeface="Wingdings 2" panose="05020102010507070707" pitchFamily="18" charset="2"/>
              <a:buNone/>
            </a:pPr>
            <a:r>
              <a:rPr lang="nl-NL" altLang="nl-NL" smtClean="0"/>
              <a:t>We willen graag van elkaar leren en ik nodig u uit om in</a:t>
            </a:r>
          </a:p>
          <a:p>
            <a:pPr marL="495300" indent="-495300" eaLnBrk="1" hangingPunct="1">
              <a:buFont typeface="Wingdings 2" panose="05020102010507070707" pitchFamily="18" charset="2"/>
              <a:buNone/>
            </a:pPr>
            <a:r>
              <a:rPr lang="nl-NL" altLang="nl-NL" smtClean="0"/>
              <a:t>kleine groepjes een aantal opdrachten te bespreken.</a:t>
            </a:r>
          </a:p>
          <a:p>
            <a:pPr marL="495300" indent="-495300" eaLnBrk="1" hangingPunct="1">
              <a:buFont typeface="Wingdings 2" panose="05020102010507070707" pitchFamily="18" charset="2"/>
              <a:buNone/>
            </a:pPr>
            <a:r>
              <a:rPr lang="nl-NL" altLang="nl-NL" smtClean="0"/>
              <a:t>De onderwerpen zijn :</a:t>
            </a:r>
          </a:p>
          <a:p>
            <a:pPr marL="495300" indent="-495300" eaLnBrk="1" hangingPunct="1">
              <a:buFont typeface="Wingdings 2" panose="05020102010507070707" pitchFamily="18" charset="2"/>
              <a:buAutoNum type="arabicPeriod"/>
            </a:pPr>
            <a:r>
              <a:rPr lang="nl-NL" altLang="nl-NL" smtClean="0"/>
              <a:t>Hoe kan ik re-integratie in mijn bedrijf inpassen?</a:t>
            </a:r>
          </a:p>
          <a:p>
            <a:pPr marL="495300" indent="-495300" eaLnBrk="1" hangingPunct="1">
              <a:buFont typeface="Wingdings 2" panose="05020102010507070707" pitchFamily="18" charset="2"/>
              <a:buAutoNum type="arabicPeriod"/>
            </a:pPr>
            <a:r>
              <a:rPr lang="nl-NL" altLang="nl-NL" smtClean="0"/>
              <a:t>Wat zijn de valkuilen bij het werken met re-integratie ?</a:t>
            </a:r>
          </a:p>
          <a:p>
            <a:pPr marL="495300" indent="-495300" eaLnBrk="1" hangingPunct="1">
              <a:buFont typeface="Wingdings 2" panose="05020102010507070707" pitchFamily="18" charset="2"/>
              <a:buAutoNum type="arabicPeriod"/>
            </a:pPr>
            <a:r>
              <a:rPr lang="nl-NL" altLang="nl-NL" smtClean="0"/>
              <a:t>Wat zijn realistische doelen bij re-integratie ?</a:t>
            </a:r>
          </a:p>
          <a:p>
            <a:pPr marL="495300" indent="-495300" eaLnBrk="1" hangingPunct="1">
              <a:buFont typeface="Wingdings 2" panose="05020102010507070707" pitchFamily="18" charset="2"/>
              <a:buAutoNum type="arabicPeriod"/>
            </a:pPr>
            <a:r>
              <a:rPr lang="nl-NL" altLang="nl-NL" smtClean="0"/>
              <a:t>Hoe breid ik uit d.m.v. re-integratie ?</a:t>
            </a:r>
          </a:p>
        </p:txBody>
      </p:sp>
      <p:pic>
        <p:nvPicPr>
          <p:cNvPr id="23556" name="Picture 4" descr="Logo s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9950" y="6165850"/>
            <a:ext cx="65405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5"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75388"/>
            <a:ext cx="1835150"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468313" y="692150"/>
            <a:ext cx="8229600" cy="1143000"/>
          </a:xfrm>
        </p:spPr>
        <p:txBody>
          <a:bodyPr/>
          <a:lstStyle/>
          <a:p>
            <a:pPr eaLnBrk="1" hangingPunct="1"/>
            <a:r>
              <a:rPr lang="nl-NL" altLang="nl-NL" smtClean="0"/>
              <a:t>Agenda</a:t>
            </a:r>
          </a:p>
        </p:txBody>
      </p:sp>
      <p:sp>
        <p:nvSpPr>
          <p:cNvPr id="6147" name="Tijdelijke aanduiding voor inhoud 2"/>
          <p:cNvSpPr>
            <a:spLocks noGrp="1"/>
          </p:cNvSpPr>
          <p:nvPr>
            <p:ph idx="1"/>
          </p:nvPr>
        </p:nvSpPr>
        <p:spPr/>
        <p:txBody>
          <a:bodyPr/>
          <a:lstStyle/>
          <a:p>
            <a:pPr eaLnBrk="1" hangingPunct="1">
              <a:lnSpc>
                <a:spcPct val="90000"/>
              </a:lnSpc>
            </a:pPr>
            <a:r>
              <a:rPr lang="nl-NL" altLang="nl-NL" smtClean="0"/>
              <a:t>1.	Welkom Deelnemers Boer &amp; Zorg</a:t>
            </a:r>
          </a:p>
          <a:p>
            <a:pPr eaLnBrk="1" hangingPunct="1">
              <a:lnSpc>
                <a:spcPct val="90000"/>
              </a:lnSpc>
            </a:pPr>
            <a:r>
              <a:rPr lang="nl-NL" altLang="nl-NL" smtClean="0"/>
              <a:t>2.	Werkwijze Belmont</a:t>
            </a:r>
          </a:p>
          <a:p>
            <a:pPr eaLnBrk="1" hangingPunct="1">
              <a:lnSpc>
                <a:spcPct val="90000"/>
              </a:lnSpc>
              <a:buFont typeface="Wingdings 2" panose="05020102010507070707" pitchFamily="18" charset="2"/>
              <a:buNone/>
            </a:pPr>
            <a:r>
              <a:rPr lang="nl-NL" altLang="nl-NL" smtClean="0"/>
              <a:t>	3.	Doelgroepen Belmont</a:t>
            </a:r>
          </a:p>
          <a:p>
            <a:pPr eaLnBrk="1" hangingPunct="1">
              <a:lnSpc>
                <a:spcPct val="90000"/>
              </a:lnSpc>
            </a:pPr>
            <a:r>
              <a:rPr lang="nl-NL" altLang="nl-NL" smtClean="0"/>
              <a:t>4. 	Re</a:t>
            </a:r>
            <a:r>
              <a:rPr lang="en-US" altLang="nl-NL" smtClean="0"/>
              <a:t>-integratie trajecten Belmont</a:t>
            </a:r>
          </a:p>
          <a:p>
            <a:pPr eaLnBrk="1" hangingPunct="1">
              <a:lnSpc>
                <a:spcPct val="90000"/>
              </a:lnSpc>
            </a:pPr>
            <a:r>
              <a:rPr lang="nl-NL" altLang="nl-NL" smtClean="0"/>
              <a:t>5. 	Uitbreiding Belmont</a:t>
            </a:r>
          </a:p>
          <a:p>
            <a:pPr eaLnBrk="1" hangingPunct="1">
              <a:lnSpc>
                <a:spcPct val="90000"/>
              </a:lnSpc>
            </a:pPr>
            <a:r>
              <a:rPr lang="nl-NL" altLang="nl-NL" smtClean="0"/>
              <a:t>6.	Samenwerking</a:t>
            </a:r>
          </a:p>
          <a:p>
            <a:pPr eaLnBrk="1" hangingPunct="1">
              <a:lnSpc>
                <a:spcPct val="90000"/>
              </a:lnSpc>
            </a:pPr>
            <a:r>
              <a:rPr lang="nl-NL" altLang="nl-NL" smtClean="0"/>
              <a:t>7.	Innoveren, stilstaan of stoppen ?</a:t>
            </a:r>
          </a:p>
          <a:p>
            <a:pPr eaLnBrk="1" hangingPunct="1">
              <a:lnSpc>
                <a:spcPct val="90000"/>
              </a:lnSpc>
            </a:pPr>
            <a:r>
              <a:rPr lang="nl-NL" altLang="nl-NL" smtClean="0"/>
              <a:t>8.	Discussie mogelijkheden</a:t>
            </a:r>
          </a:p>
          <a:p>
            <a:pPr eaLnBrk="1" hangingPunct="1">
              <a:lnSpc>
                <a:spcPct val="90000"/>
              </a:lnSpc>
            </a:pPr>
            <a:r>
              <a:rPr lang="nl-NL" altLang="nl-NL" smtClean="0"/>
              <a:t>9.     Rapportage uit discussie groepen</a:t>
            </a:r>
          </a:p>
          <a:p>
            <a:pPr eaLnBrk="1" hangingPunct="1">
              <a:lnSpc>
                <a:spcPct val="90000"/>
              </a:lnSpc>
              <a:buFont typeface="Wingdings 2" panose="05020102010507070707" pitchFamily="18" charset="2"/>
              <a:buNone/>
            </a:pPr>
            <a:endParaRPr lang="nl-NL" altLang="nl-NL" smtClean="0"/>
          </a:p>
        </p:txBody>
      </p:sp>
      <p:pic>
        <p:nvPicPr>
          <p:cNvPr id="6148" name="Picture 4" descr="Logo s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5013" y="6021388"/>
            <a:ext cx="788987"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5"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62675"/>
            <a:ext cx="2195513"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title"/>
          </p:nvPr>
        </p:nvSpPr>
        <p:spPr>
          <a:xfrm>
            <a:off x="468313" y="692150"/>
            <a:ext cx="8229600" cy="1143000"/>
          </a:xfrm>
        </p:spPr>
        <p:txBody>
          <a:bodyPr/>
          <a:lstStyle/>
          <a:p>
            <a:pPr eaLnBrk="1" hangingPunct="1"/>
            <a:r>
              <a:rPr lang="nl-NL" altLang="nl-NL" smtClean="0"/>
              <a:t>Evaluatie groepen</a:t>
            </a:r>
          </a:p>
        </p:txBody>
      </p:sp>
      <p:sp>
        <p:nvSpPr>
          <p:cNvPr id="24579" name="Tijdelijke aanduiding voor inhoud 2"/>
          <p:cNvSpPr>
            <a:spLocks noGrp="1"/>
          </p:cNvSpPr>
          <p:nvPr>
            <p:ph idx="1"/>
          </p:nvPr>
        </p:nvSpPr>
        <p:spPr/>
        <p:txBody>
          <a:bodyPr/>
          <a:lstStyle/>
          <a:p>
            <a:pPr eaLnBrk="1" hangingPunct="1"/>
            <a:endParaRPr lang="nl-NL" altLang="nl-NL" smtClean="0"/>
          </a:p>
          <a:p>
            <a:pPr eaLnBrk="1" hangingPunct="1"/>
            <a:r>
              <a:rPr lang="nl-NL" altLang="nl-NL" smtClean="0"/>
              <a:t>Graag per groep een woordvoerder.</a:t>
            </a:r>
          </a:p>
          <a:p>
            <a:pPr eaLnBrk="1" hangingPunct="1">
              <a:buFont typeface="Wingdings 2" panose="05020102010507070707" pitchFamily="18" charset="2"/>
              <a:buNone/>
            </a:pPr>
            <a:endParaRPr lang="nl-NL" altLang="nl-NL" smtClean="0"/>
          </a:p>
          <a:p>
            <a:pPr eaLnBrk="1" hangingPunct="1"/>
            <a:r>
              <a:rPr lang="nl-NL" altLang="nl-NL" smtClean="0"/>
              <a:t>Toelichting op vraagstelling.</a:t>
            </a:r>
          </a:p>
          <a:p>
            <a:pPr eaLnBrk="1" hangingPunct="1">
              <a:buFont typeface="Wingdings 2" panose="05020102010507070707" pitchFamily="18" charset="2"/>
              <a:buNone/>
            </a:pPr>
            <a:endParaRPr lang="nl-NL" altLang="nl-NL" smtClean="0"/>
          </a:p>
        </p:txBody>
      </p:sp>
      <p:pic>
        <p:nvPicPr>
          <p:cNvPr id="24580" name="Picture 4" descr="Logo s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1688" y="6092825"/>
            <a:ext cx="72231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5"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16638"/>
            <a:ext cx="2339975"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pPr eaLnBrk="1" hangingPunct="1"/>
            <a:r>
              <a:rPr lang="nl-NL" altLang="nl-NL" smtClean="0"/>
              <a:t>Einde sessie/ workshop</a:t>
            </a:r>
          </a:p>
        </p:txBody>
      </p:sp>
      <p:sp>
        <p:nvSpPr>
          <p:cNvPr id="25603" name="Rectangle 3"/>
          <p:cNvSpPr>
            <a:spLocks noGrp="1"/>
          </p:cNvSpPr>
          <p:nvPr>
            <p:ph type="body" idx="1"/>
          </p:nvPr>
        </p:nvSpPr>
        <p:spPr>
          <a:xfrm>
            <a:off x="468313" y="1916113"/>
            <a:ext cx="8229600" cy="4389437"/>
          </a:xfrm>
        </p:spPr>
        <p:txBody>
          <a:bodyPr/>
          <a:lstStyle/>
          <a:p>
            <a:pPr eaLnBrk="1" hangingPunct="1"/>
            <a:r>
              <a:rPr lang="nl-NL" altLang="nl-NL" smtClean="0"/>
              <a:t>Bedankt voor uw aandacht en een goede thuisreis gewenst !</a:t>
            </a:r>
          </a:p>
        </p:txBody>
      </p:sp>
      <p:pic>
        <p:nvPicPr>
          <p:cNvPr id="25604" name="Picture 4" descr="Kwekerij 5050 Belmont (overeenkomst met La Place) okt 20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3068638"/>
            <a:ext cx="687387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5" descr="Logo schil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1538" y="6165850"/>
            <a:ext cx="652462"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6" descr="nieuwlogobelmo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453188"/>
            <a:ext cx="1619250"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a:xfrm>
            <a:off x="468313" y="765175"/>
            <a:ext cx="8229600" cy="1143000"/>
          </a:xfrm>
        </p:spPr>
        <p:txBody>
          <a:bodyPr/>
          <a:lstStyle/>
          <a:p>
            <a:pPr eaLnBrk="1" hangingPunct="1"/>
            <a:r>
              <a:rPr lang="nl-NL" altLang="nl-NL" smtClean="0"/>
              <a:t>Welkom </a:t>
            </a:r>
          </a:p>
        </p:txBody>
      </p:sp>
      <p:sp>
        <p:nvSpPr>
          <p:cNvPr id="7171" name="Tijdelijke aanduiding voor inhoud 2"/>
          <p:cNvSpPr>
            <a:spLocks noGrp="1"/>
          </p:cNvSpPr>
          <p:nvPr>
            <p:ph idx="1"/>
          </p:nvPr>
        </p:nvSpPr>
        <p:spPr/>
        <p:txBody>
          <a:bodyPr/>
          <a:lstStyle/>
          <a:p>
            <a:pPr eaLnBrk="1" hangingPunct="1"/>
            <a:r>
              <a:rPr lang="nl-NL" altLang="nl-NL" smtClean="0"/>
              <a:t>Deelnemers van sympoisum Boer &amp; Zorg welkom in </a:t>
            </a:r>
          </a:p>
          <a:p>
            <a:pPr eaLnBrk="1" hangingPunct="1">
              <a:buFont typeface="Wingdings 2" panose="05020102010507070707" pitchFamily="18" charset="2"/>
              <a:buNone/>
            </a:pPr>
            <a:r>
              <a:rPr lang="nl-NL" altLang="nl-NL" smtClean="0"/>
              <a:t>	Belmont</a:t>
            </a:r>
          </a:p>
          <a:p>
            <a:pPr eaLnBrk="1" hangingPunct="1"/>
            <a:r>
              <a:rPr lang="nl-NL" altLang="nl-NL" smtClean="0"/>
              <a:t>Voorstellen :</a:t>
            </a:r>
          </a:p>
          <a:p>
            <a:pPr eaLnBrk="1" hangingPunct="1"/>
            <a:r>
              <a:rPr lang="nl-NL" altLang="nl-NL" smtClean="0"/>
              <a:t>Frans Maandag, sinds 1 december 2011 hotelmanager van Belmont</a:t>
            </a:r>
          </a:p>
          <a:p>
            <a:pPr eaLnBrk="1" hangingPunct="1"/>
            <a:r>
              <a:rPr lang="nl-NL" altLang="nl-NL" smtClean="0"/>
              <a:t>Ondernemer en consultant van bedrijven</a:t>
            </a:r>
          </a:p>
          <a:p>
            <a:pPr eaLnBrk="1" hangingPunct="1"/>
            <a:r>
              <a:rPr lang="nl-NL" altLang="nl-NL" smtClean="0"/>
              <a:t>Opleiding </a:t>
            </a:r>
            <a:r>
              <a:rPr lang="en-US" altLang="nl-NL" smtClean="0"/>
              <a:t>economie</a:t>
            </a:r>
          </a:p>
          <a:p>
            <a:pPr eaLnBrk="1" hangingPunct="1"/>
            <a:r>
              <a:rPr lang="en-US" altLang="nl-NL" smtClean="0"/>
              <a:t>Werkervaring bij zowel grote als middelgrote ondernemingen als consultant</a:t>
            </a:r>
          </a:p>
          <a:p>
            <a:pPr eaLnBrk="1" hangingPunct="1"/>
            <a:r>
              <a:rPr lang="en-US" altLang="nl-NL" smtClean="0"/>
              <a:t>Woonachtig in Veghel ( Brabant )</a:t>
            </a:r>
          </a:p>
        </p:txBody>
      </p:sp>
      <p:pic>
        <p:nvPicPr>
          <p:cNvPr id="7172" name="Picture 4" descr="Logo s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5013" y="6021388"/>
            <a:ext cx="788987"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5"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53163"/>
            <a:ext cx="1908175"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el 1"/>
          <p:cNvSpPr>
            <a:spLocks noGrp="1"/>
          </p:cNvSpPr>
          <p:nvPr>
            <p:ph type="title"/>
          </p:nvPr>
        </p:nvSpPr>
        <p:spPr>
          <a:xfrm>
            <a:off x="468313" y="692150"/>
            <a:ext cx="8229600" cy="1143000"/>
          </a:xfrm>
        </p:spPr>
        <p:txBody>
          <a:bodyPr/>
          <a:lstStyle/>
          <a:p>
            <a:pPr eaLnBrk="1" hangingPunct="1"/>
            <a:r>
              <a:rPr lang="nl-NL" altLang="nl-NL" smtClean="0"/>
              <a:t>Werkwijze Belmont</a:t>
            </a:r>
          </a:p>
        </p:txBody>
      </p:sp>
      <p:sp>
        <p:nvSpPr>
          <p:cNvPr id="3" name="Tijdelijke aanduiding voor inhoud 2"/>
          <p:cNvSpPr>
            <a:spLocks noGrp="1"/>
          </p:cNvSpPr>
          <p:nvPr>
            <p:ph idx="1"/>
          </p:nvPr>
        </p:nvSpPr>
        <p:spPr/>
        <p:txBody>
          <a:bodyPr>
            <a:normAutofit lnSpcReduction="10000"/>
          </a:bodyPr>
          <a:lstStyle/>
          <a:p>
            <a:pPr eaLnBrk="1" hangingPunct="1">
              <a:lnSpc>
                <a:spcPct val="90000"/>
              </a:lnSpc>
              <a:defRPr/>
            </a:pPr>
            <a:endParaRPr lang="nl-NL" smtClean="0"/>
          </a:p>
          <a:p>
            <a:pPr eaLnBrk="1" hangingPunct="1">
              <a:lnSpc>
                <a:spcPct val="90000"/>
              </a:lnSpc>
              <a:defRPr/>
            </a:pPr>
            <a:r>
              <a:rPr lang="nl-NL" smtClean="0"/>
              <a:t>In de afgelopen jaren diende Belmont met name als centrum voor het LdH. Door afnemende aantallen en hogere kosten liep de bezetting terug</a:t>
            </a:r>
          </a:p>
          <a:p>
            <a:pPr eaLnBrk="1" hangingPunct="1">
              <a:lnSpc>
                <a:spcPct val="90000"/>
              </a:lnSpc>
              <a:defRPr/>
            </a:pPr>
            <a:r>
              <a:rPr lang="nl-NL" smtClean="0"/>
              <a:t>In 2010 is er aan de bel getrokken en is men op zoek gegaan naar een ander bedrijfsmodel voor Belmont.</a:t>
            </a:r>
          </a:p>
          <a:p>
            <a:pPr eaLnBrk="1" hangingPunct="1">
              <a:lnSpc>
                <a:spcPct val="90000"/>
              </a:lnSpc>
              <a:defRPr/>
            </a:pPr>
            <a:r>
              <a:rPr lang="nl-NL" smtClean="0"/>
              <a:t>In de afgelopen periode is Belmont veranderd in een andere organisatie met een andere vorm van bezetting, plus andere inkomens bronnen voor het Hotel.( andere verdien modellen)</a:t>
            </a:r>
          </a:p>
          <a:p>
            <a:pPr eaLnBrk="1" hangingPunct="1">
              <a:lnSpc>
                <a:spcPct val="90000"/>
              </a:lnSpc>
              <a:defRPr/>
            </a:pPr>
            <a:r>
              <a:rPr lang="nl-NL" smtClean="0"/>
              <a:t>Prioriteit blijft het LdH, maar daarnaast ontwikkelen we andere bronnen van inkomsten.</a:t>
            </a:r>
          </a:p>
          <a:p>
            <a:pPr eaLnBrk="1" hangingPunct="1">
              <a:lnSpc>
                <a:spcPct val="90000"/>
              </a:lnSpc>
              <a:defRPr/>
            </a:pPr>
            <a:endParaRPr lang="nl-NL" smtClean="0"/>
          </a:p>
        </p:txBody>
      </p:sp>
      <p:pic>
        <p:nvPicPr>
          <p:cNvPr id="8196" name="Picture 4" descr="Logo s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1688" y="6092825"/>
            <a:ext cx="722312"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53163"/>
            <a:ext cx="1908175"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pPr eaLnBrk="1" hangingPunct="1"/>
            <a:r>
              <a:rPr lang="nl-NL" altLang="nl-NL" sz="4500" smtClean="0"/>
              <a:t>Doelgroepen Belmont</a:t>
            </a:r>
          </a:p>
        </p:txBody>
      </p:sp>
      <p:sp>
        <p:nvSpPr>
          <p:cNvPr id="9219" name="Tijdelijke aanduiding voor inhoud 2"/>
          <p:cNvSpPr>
            <a:spLocks noGrp="1"/>
          </p:cNvSpPr>
          <p:nvPr>
            <p:ph idx="1"/>
          </p:nvPr>
        </p:nvSpPr>
        <p:spPr>
          <a:xfrm>
            <a:off x="468313" y="1916113"/>
            <a:ext cx="8229600" cy="4389437"/>
          </a:xfrm>
        </p:spPr>
        <p:txBody>
          <a:bodyPr/>
          <a:lstStyle/>
          <a:p>
            <a:pPr eaLnBrk="1" hangingPunct="1"/>
            <a:r>
              <a:rPr lang="nl-NL" altLang="nl-NL" smtClean="0"/>
              <a:t>Senioren 				LdH		</a:t>
            </a:r>
          </a:p>
          <a:p>
            <a:pPr eaLnBrk="1" hangingPunct="1"/>
            <a:r>
              <a:rPr lang="nl-NL" altLang="nl-NL" smtClean="0"/>
              <a:t>Jeugd				LdH +</a:t>
            </a:r>
          </a:p>
          <a:p>
            <a:pPr eaLnBrk="1" hangingPunct="1"/>
            <a:r>
              <a:rPr lang="nl-NL" altLang="nl-NL" smtClean="0"/>
              <a:t>Zakelijke gasten			Markt</a:t>
            </a:r>
          </a:p>
          <a:p>
            <a:pPr eaLnBrk="1" hangingPunct="1"/>
            <a:r>
              <a:rPr lang="nl-NL" altLang="nl-NL" smtClean="0"/>
              <a:t>Christelijke organisaties	Markt</a:t>
            </a:r>
          </a:p>
          <a:p>
            <a:pPr eaLnBrk="1" hangingPunct="1"/>
            <a:r>
              <a:rPr lang="nl-NL" altLang="nl-NL" smtClean="0"/>
              <a:t>Re-integratie trajecten		LdH/overheden</a:t>
            </a:r>
          </a:p>
          <a:p>
            <a:pPr eaLnBrk="1" hangingPunct="1"/>
            <a:r>
              <a:rPr lang="nl-NL" altLang="nl-NL" smtClean="0"/>
              <a:t>Privé gasten			Markt</a:t>
            </a:r>
          </a:p>
        </p:txBody>
      </p:sp>
      <p:pic>
        <p:nvPicPr>
          <p:cNvPr id="9220" name="Picture 4" descr="Logo s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5949950"/>
            <a:ext cx="85725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5"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116638"/>
            <a:ext cx="2339975" cy="74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el 1"/>
          <p:cNvSpPr>
            <a:spLocks noGrp="1"/>
          </p:cNvSpPr>
          <p:nvPr>
            <p:ph type="title"/>
          </p:nvPr>
        </p:nvSpPr>
        <p:spPr>
          <a:xfrm>
            <a:off x="468313" y="692150"/>
            <a:ext cx="8229600" cy="1143000"/>
          </a:xfrm>
        </p:spPr>
        <p:txBody>
          <a:bodyPr/>
          <a:lstStyle/>
          <a:p>
            <a:pPr eaLnBrk="1" hangingPunct="1"/>
            <a:r>
              <a:rPr lang="nl-NL" altLang="nl-NL" smtClean="0"/>
              <a:t>Re-integratie trajecten</a:t>
            </a:r>
          </a:p>
        </p:txBody>
      </p:sp>
      <p:sp>
        <p:nvSpPr>
          <p:cNvPr id="10243" name="Tijdelijke aanduiding voor inhoud 2"/>
          <p:cNvSpPr>
            <a:spLocks noGrp="1"/>
          </p:cNvSpPr>
          <p:nvPr>
            <p:ph idx="1"/>
          </p:nvPr>
        </p:nvSpPr>
        <p:spPr>
          <a:xfrm>
            <a:off x="468313" y="1916113"/>
            <a:ext cx="8229600" cy="4389437"/>
          </a:xfrm>
        </p:spPr>
        <p:txBody>
          <a:bodyPr/>
          <a:lstStyle/>
          <a:p>
            <a:pPr eaLnBrk="1" hangingPunct="1"/>
            <a:endParaRPr lang="nl-NL" altLang="nl-NL" smtClean="0"/>
          </a:p>
          <a:p>
            <a:pPr eaLnBrk="1" hangingPunct="1"/>
            <a:r>
              <a:rPr lang="nl-NL" altLang="nl-NL" smtClean="0"/>
              <a:t>Sinds 2008 is Belmont actief in re-integratie trajecten</a:t>
            </a:r>
          </a:p>
          <a:p>
            <a:pPr eaLnBrk="1" hangingPunct="1"/>
            <a:r>
              <a:rPr lang="nl-NL" altLang="nl-NL" smtClean="0"/>
              <a:t>Vorig jaar zijn er zo’n 140 personen doorgestroomd</a:t>
            </a:r>
          </a:p>
          <a:p>
            <a:pPr eaLnBrk="1" hangingPunct="1"/>
            <a:r>
              <a:rPr lang="nl-NL" altLang="nl-NL" smtClean="0"/>
              <a:t>Dit geschied op de afdelingen :</a:t>
            </a:r>
          </a:p>
          <a:p>
            <a:pPr eaLnBrk="1" hangingPunct="1"/>
            <a:r>
              <a:rPr lang="nl-NL" altLang="nl-NL" smtClean="0"/>
              <a:t>Keuken, housekeeping, td, terreinen en op het veld</a:t>
            </a:r>
          </a:p>
          <a:p>
            <a:pPr eaLnBrk="1" hangingPunct="1">
              <a:buFont typeface="Wingdings 2" panose="05020102010507070707" pitchFamily="18" charset="2"/>
              <a:buNone/>
            </a:pPr>
            <a:r>
              <a:rPr lang="nl-NL" altLang="nl-NL" smtClean="0"/>
              <a:t>Deze trajecten zijn o.a. uitgevoerd door opdrachten van de gemeenten Ede, Veenendaal, LdH en UWV</a:t>
            </a:r>
          </a:p>
          <a:p>
            <a:pPr eaLnBrk="1" hangingPunct="1">
              <a:buFont typeface="Wingdings 2" panose="05020102010507070707" pitchFamily="18" charset="2"/>
              <a:buNone/>
            </a:pPr>
            <a:r>
              <a:rPr lang="nl-NL" altLang="nl-NL" smtClean="0"/>
              <a:t>Verder wil Belmont, waar mogelijk, re-integratie medewerkers certificeren.</a:t>
            </a:r>
          </a:p>
          <a:p>
            <a:pPr eaLnBrk="1" hangingPunct="1"/>
            <a:endParaRPr lang="nl-NL" altLang="nl-NL" smtClean="0"/>
          </a:p>
          <a:p>
            <a:pPr eaLnBrk="1" hangingPunct="1"/>
            <a:endParaRPr lang="nl-NL" altLang="nl-NL" smtClean="0"/>
          </a:p>
        </p:txBody>
      </p:sp>
      <p:pic>
        <p:nvPicPr>
          <p:cNvPr id="10244" name="Picture 4" descr="Logo s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5949950"/>
            <a:ext cx="85725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5"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21425"/>
            <a:ext cx="1692275"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pPr eaLnBrk="1" hangingPunct="1"/>
            <a:r>
              <a:rPr lang="nl-NL" altLang="nl-NL" smtClean="0"/>
              <a:t>Re-integratie Belmont</a:t>
            </a:r>
          </a:p>
        </p:txBody>
      </p:sp>
      <p:sp>
        <p:nvSpPr>
          <p:cNvPr id="11267" name="Tijdelijke aanduiding voor inhoud 2"/>
          <p:cNvSpPr>
            <a:spLocks noGrp="1"/>
          </p:cNvSpPr>
          <p:nvPr>
            <p:ph idx="1"/>
          </p:nvPr>
        </p:nvSpPr>
        <p:spPr>
          <a:xfrm>
            <a:off x="468313" y="1916113"/>
            <a:ext cx="8229600" cy="4389437"/>
          </a:xfrm>
        </p:spPr>
        <p:txBody>
          <a:bodyPr/>
          <a:lstStyle/>
          <a:p>
            <a:pPr eaLnBrk="1" hangingPunct="1"/>
            <a:r>
              <a:rPr lang="nl-NL" altLang="nl-NL" smtClean="0"/>
              <a:t>Belmont blijkt als re-integratie bedrijf goed te functioneren en voorziet in trajecten die ook werkelijk leiden tot banen.( horeca, dienstverlening tuinonderhoud food teelt, enz.)</a:t>
            </a:r>
          </a:p>
          <a:p>
            <a:pPr eaLnBrk="1" hangingPunct="1"/>
            <a:r>
              <a:rPr lang="nl-NL" altLang="nl-NL" smtClean="0"/>
              <a:t>Ook de kennis en begeleiding is aanwezig en we merken dat re-integratie medewerkers graag bij ons zijn.</a:t>
            </a:r>
          </a:p>
          <a:p>
            <a:pPr eaLnBrk="1" hangingPunct="1"/>
            <a:r>
              <a:rPr lang="nl-NL" altLang="nl-NL" smtClean="0"/>
              <a:t>We merken echter vanuit de overheden dat er alleen gelden vrijkomen voor groepen die een redelijke kans op re-integratie hebben.</a:t>
            </a:r>
          </a:p>
        </p:txBody>
      </p:sp>
      <p:pic>
        <p:nvPicPr>
          <p:cNvPr id="11268" name="Picture 4" descr="Logo s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5949950"/>
            <a:ext cx="85725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99200"/>
            <a:ext cx="1763713"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a:xfrm>
            <a:off x="468313" y="692150"/>
            <a:ext cx="8229600" cy="1143000"/>
          </a:xfrm>
        </p:spPr>
        <p:txBody>
          <a:bodyPr/>
          <a:lstStyle/>
          <a:p>
            <a:pPr eaLnBrk="1" hangingPunct="1"/>
            <a:r>
              <a:rPr lang="nl-NL" altLang="nl-NL" smtClean="0"/>
              <a:t>Re-integratie Belmont</a:t>
            </a:r>
          </a:p>
        </p:txBody>
      </p:sp>
      <p:sp>
        <p:nvSpPr>
          <p:cNvPr id="12291" name="Tijdelijke aanduiding voor inhoud 2"/>
          <p:cNvSpPr>
            <a:spLocks noGrp="1"/>
          </p:cNvSpPr>
          <p:nvPr>
            <p:ph idx="1"/>
          </p:nvPr>
        </p:nvSpPr>
        <p:spPr>
          <a:xfrm>
            <a:off x="468313" y="1916113"/>
            <a:ext cx="8229600" cy="4389437"/>
          </a:xfrm>
        </p:spPr>
        <p:txBody>
          <a:bodyPr/>
          <a:lstStyle/>
          <a:p>
            <a:pPr eaLnBrk="1" hangingPunct="1"/>
            <a:r>
              <a:rPr lang="nl-NL" altLang="nl-NL" smtClean="0"/>
              <a:t>Dat betekent voor ons o.a.:</a:t>
            </a:r>
          </a:p>
          <a:p>
            <a:pPr eaLnBrk="1" hangingPunct="1"/>
            <a:r>
              <a:rPr lang="nl-NL" altLang="nl-NL" smtClean="0"/>
              <a:t>Gericht werken aan re-integratie</a:t>
            </a:r>
          </a:p>
          <a:p>
            <a:pPr eaLnBrk="1" hangingPunct="1"/>
            <a:r>
              <a:rPr lang="nl-NL" altLang="nl-NL" smtClean="0"/>
              <a:t>Kijken naar markten en mogelijkheden</a:t>
            </a:r>
          </a:p>
          <a:p>
            <a:pPr eaLnBrk="1" hangingPunct="1"/>
            <a:r>
              <a:rPr lang="nl-NL" altLang="nl-NL" smtClean="0"/>
              <a:t>Certificeren waar mogelijk</a:t>
            </a:r>
          </a:p>
          <a:p>
            <a:pPr eaLnBrk="1" hangingPunct="1"/>
            <a:r>
              <a:rPr lang="nl-NL" altLang="nl-NL" smtClean="0"/>
              <a:t>In trajecten al eerder de nadruk op re-integratie leggen( terugkeer in een arbeidsomgeving)</a:t>
            </a:r>
          </a:p>
          <a:p>
            <a:pPr eaLnBrk="1" hangingPunct="1"/>
            <a:r>
              <a:rPr lang="nl-NL" altLang="nl-NL" smtClean="0"/>
              <a:t>Contacten in de markt opbouwen voor de doelgroep</a:t>
            </a:r>
          </a:p>
          <a:p>
            <a:pPr eaLnBrk="1" hangingPunct="1"/>
            <a:r>
              <a:rPr lang="nl-NL" altLang="nl-NL" smtClean="0"/>
              <a:t>Eventueel maatwerk tijdens het traject</a:t>
            </a:r>
          </a:p>
          <a:p>
            <a:pPr eaLnBrk="1" hangingPunct="1"/>
            <a:r>
              <a:rPr lang="nl-NL" altLang="nl-NL" smtClean="0"/>
              <a:t>Meer bieden als alleen tijdsbesteding</a:t>
            </a:r>
          </a:p>
          <a:p>
            <a:pPr eaLnBrk="1" hangingPunct="1"/>
            <a:endParaRPr lang="nl-NL" altLang="nl-NL" smtClean="0"/>
          </a:p>
        </p:txBody>
      </p:sp>
      <p:pic>
        <p:nvPicPr>
          <p:cNvPr id="12292" name="Picture 4" descr="Logo s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6750" y="5949950"/>
            <a:ext cx="85725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5"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207125"/>
            <a:ext cx="2051050" cy="65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lstStyle/>
          <a:p>
            <a:pPr eaLnBrk="1" hangingPunct="1"/>
            <a:r>
              <a:rPr lang="nl-NL" altLang="nl-NL" sz="4500" smtClean="0"/>
              <a:t>Uitbreiding van Belmont</a:t>
            </a:r>
          </a:p>
        </p:txBody>
      </p:sp>
      <p:sp>
        <p:nvSpPr>
          <p:cNvPr id="13315" name="Tijdelijke aanduiding voor inhoud 2"/>
          <p:cNvSpPr>
            <a:spLocks noGrp="1"/>
          </p:cNvSpPr>
          <p:nvPr>
            <p:ph idx="1"/>
          </p:nvPr>
        </p:nvSpPr>
        <p:spPr/>
        <p:txBody>
          <a:bodyPr/>
          <a:lstStyle/>
          <a:p>
            <a:pPr eaLnBrk="1" hangingPunct="1"/>
            <a:r>
              <a:rPr lang="nl-NL" altLang="nl-NL" smtClean="0"/>
              <a:t>Door de uitbreiding van Belmont met 9 ha grond</a:t>
            </a:r>
          </a:p>
          <a:p>
            <a:pPr eaLnBrk="1" hangingPunct="1">
              <a:buFont typeface="Wingdings 2" panose="05020102010507070707" pitchFamily="18" charset="2"/>
              <a:buNone/>
            </a:pPr>
            <a:r>
              <a:rPr lang="nl-NL" altLang="nl-NL" smtClean="0"/>
              <a:t>    is er een plan ontwikkeld samen met Universiteit Wageningen, om te komen tot teelt van groenten en fruit, zonder welke vorm van pesticiden.</a:t>
            </a:r>
          </a:p>
          <a:p>
            <a:pPr eaLnBrk="1" hangingPunct="1"/>
            <a:r>
              <a:rPr lang="nl-NL" altLang="nl-NL" smtClean="0"/>
              <a:t>De reden hiervoor is :</a:t>
            </a:r>
          </a:p>
          <a:p>
            <a:pPr eaLnBrk="1" hangingPunct="1"/>
            <a:r>
              <a:rPr lang="nl-NL" altLang="nl-NL" smtClean="0"/>
              <a:t>Voedsel past prima bij het imago van het LdH</a:t>
            </a:r>
          </a:p>
          <a:p>
            <a:pPr eaLnBrk="1" hangingPunct="1"/>
            <a:r>
              <a:rPr lang="nl-NL" altLang="nl-NL" smtClean="0"/>
              <a:t>Gezond eten voorkomt veel problemen in de maatschappij, ook in de toekomst.</a:t>
            </a:r>
          </a:p>
          <a:p>
            <a:pPr eaLnBrk="1" hangingPunct="1"/>
            <a:r>
              <a:rPr lang="nl-NL" altLang="nl-NL" smtClean="0"/>
              <a:t>Voedsel draagt bij aan het imago van zowel Belmont als ook  aan re-integratie trajecten.</a:t>
            </a:r>
          </a:p>
        </p:txBody>
      </p:sp>
      <p:pic>
        <p:nvPicPr>
          <p:cNvPr id="13316" name="Picture 4" descr="Logo schi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55013" y="6021388"/>
            <a:ext cx="788987" cy="83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5" descr="nieuwlogobelmo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9688"/>
            <a:ext cx="1476375"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troom">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538</TotalTime>
  <Words>1116</Words>
  <Application>Microsoft Office PowerPoint</Application>
  <PresentationFormat>Diavoorstelling (4:3)</PresentationFormat>
  <Paragraphs>137</Paragraphs>
  <Slides>21</Slides>
  <Notes>0</Notes>
  <HiddenSlides>0</HiddenSlides>
  <MMClips>0</MMClips>
  <ScaleCrop>false</ScaleCrop>
  <HeadingPairs>
    <vt:vector size="4" baseType="variant">
      <vt:variant>
        <vt:lpstr>Thema</vt:lpstr>
      </vt:variant>
      <vt:variant>
        <vt:i4>1</vt:i4>
      </vt:variant>
      <vt:variant>
        <vt:lpstr>Diatitels</vt:lpstr>
      </vt:variant>
      <vt:variant>
        <vt:i4>21</vt:i4>
      </vt:variant>
    </vt:vector>
  </HeadingPairs>
  <TitlesOfParts>
    <vt:vector size="22" baseType="lpstr">
      <vt:lpstr>Stroom</vt:lpstr>
      <vt:lpstr>PowerPoint-presentatie</vt:lpstr>
      <vt:lpstr>Agenda</vt:lpstr>
      <vt:lpstr>Welkom </vt:lpstr>
      <vt:lpstr>Werkwijze Belmont</vt:lpstr>
      <vt:lpstr>Doelgroepen Belmont</vt:lpstr>
      <vt:lpstr>Re-integratie trajecten</vt:lpstr>
      <vt:lpstr>Re-integratie Belmont</vt:lpstr>
      <vt:lpstr>Re-integratie Belmont</vt:lpstr>
      <vt:lpstr>Uitbreiding van Belmont</vt:lpstr>
      <vt:lpstr>Vervolg uitbreiding Belmont</vt:lpstr>
      <vt:lpstr>Vervolg uitbreiding Belmont</vt:lpstr>
      <vt:lpstr>Samenwerking met Derden</vt:lpstr>
      <vt:lpstr>Mogelijkheden samenwerking</vt:lpstr>
      <vt:lpstr>Mogelijkheden samenwerking</vt:lpstr>
      <vt:lpstr>Mogelijkheden samenwerking fietsen :</vt:lpstr>
      <vt:lpstr>Mogelijkheden  samenwerking</vt:lpstr>
      <vt:lpstr>Innoveren, stilstaan of stoppen?</vt:lpstr>
      <vt:lpstr>Innoveren, stilstaan of stoppen ?</vt:lpstr>
      <vt:lpstr>Brainstorm sessie in groepen</vt:lpstr>
      <vt:lpstr>Evaluatie groepen</vt:lpstr>
      <vt:lpstr>Einde sessie/ workshop</vt:lpstr>
    </vt:vector>
  </TitlesOfParts>
  <Company>Leger des Heils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Groot werkoverleg</dc:title>
  <dc:creator>fma003ba</dc:creator>
  <cp:lastModifiedBy>Gebruiker</cp:lastModifiedBy>
  <cp:revision>26</cp:revision>
  <cp:lastPrinted>2012-07-10T12:01:05Z</cp:lastPrinted>
  <dcterms:created xsi:type="dcterms:W3CDTF">2012-07-10T08:17:10Z</dcterms:created>
  <dcterms:modified xsi:type="dcterms:W3CDTF">2015-04-23T12:32:03Z</dcterms:modified>
</cp:coreProperties>
</file>