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1" r:id="rId6"/>
    <p:sldId id="262" r:id="rId7"/>
    <p:sldId id="260" r:id="rId8"/>
    <p:sldId id="263" r:id="rId9"/>
    <p:sldId id="264" r:id="rId10"/>
    <p:sldId id="265" r:id="rId11"/>
    <p:sldId id="267" r:id="rId12"/>
    <p:sldId id="269" r:id="rId13"/>
    <p:sldId id="270" r:id="rId14"/>
    <p:sldId id="266" r:id="rId15"/>
    <p:sldId id="272" r:id="rId16"/>
    <p:sldId id="271" r:id="rId17"/>
    <p:sldId id="273" r:id="rId18"/>
    <p:sldId id="275" r:id="rId19"/>
    <p:sldId id="274" r:id="rId20"/>
    <p:sldId id="268"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6" d="100"/>
          <a:sy n="56" d="100"/>
        </p:scale>
        <p:origin x="-18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A2750D-66F2-41F2-A05D-A857FC51C99E}" type="datetimeFigureOut">
              <a:rPr lang="nl-NL" smtClean="0"/>
              <a:pPr/>
              <a:t>23-4-2015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2D21AE-7D1F-410B-B044-034A1BF86AF8}" type="slidenum">
              <a:rPr lang="nl-NL" smtClean="0"/>
              <a:pPr/>
              <a:t>‹nr.›</a:t>
            </a:fld>
            <a:endParaRPr lang="nl-NL"/>
          </a:p>
        </p:txBody>
      </p:sp>
    </p:spTree>
    <p:extLst>
      <p:ext uri="{BB962C8B-B14F-4D97-AF65-F5344CB8AC3E}">
        <p14:creationId xmlns:p14="http://schemas.microsoft.com/office/powerpoint/2010/main" val="3485790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buFontTx/>
              <a:buChar char="-"/>
            </a:pPr>
            <a:r>
              <a:rPr lang="nl-NL" baseline="0" dirty="0" smtClean="0"/>
              <a:t> Aansluiten bij de wensen en mogelijkheden van burgers</a:t>
            </a:r>
          </a:p>
          <a:p>
            <a:pPr>
              <a:buFontTx/>
              <a:buChar char="-"/>
            </a:pPr>
            <a:r>
              <a:rPr lang="nl-NL" baseline="0" dirty="0" smtClean="0"/>
              <a:t> Uitgaan van wat mensen wel kunnen in plaats van wat mensen niet kunnen</a:t>
            </a:r>
          </a:p>
          <a:p>
            <a:pPr>
              <a:buFontTx/>
              <a:buChar char="-"/>
            </a:pPr>
            <a:r>
              <a:rPr lang="nl-NL" baseline="0" dirty="0" smtClean="0"/>
              <a:t> Samenwerken met diverse partners van maatschappelijke partners tot het bedrijfsleven</a:t>
            </a:r>
          </a:p>
          <a:p>
            <a:pPr>
              <a:buFontTx/>
              <a:buChar char="-"/>
            </a:pPr>
            <a:r>
              <a:rPr lang="nl-NL" baseline="0" dirty="0" smtClean="0"/>
              <a:t> Het hoofddoel is dat iedereen mee kan doen in de samenleving</a:t>
            </a:r>
          </a:p>
          <a:p>
            <a:pPr>
              <a:buFontTx/>
              <a:buChar char="-"/>
            </a:pPr>
            <a:r>
              <a:rPr lang="nl-NL" baseline="0" dirty="0" smtClean="0"/>
              <a:t> Minder controle en sturing, maar met ruimte en vertrouwen zorgt voor vruchtbare samenwerking tussen gemeenten en andere partijen. Processen en systemen zijn niet leidend maar ter ondersteuning</a:t>
            </a:r>
          </a:p>
          <a:p>
            <a:pPr>
              <a:buFontTx/>
              <a:buChar char="-"/>
            </a:pPr>
            <a:r>
              <a:rPr lang="nl-NL" baseline="0" dirty="0" smtClean="0"/>
              <a:t> De kracht van de samenleving zelf benutten</a:t>
            </a:r>
          </a:p>
          <a:p>
            <a:pPr>
              <a:buFontTx/>
              <a:buChar char="-"/>
            </a:pPr>
            <a:r>
              <a:rPr lang="nl-NL" baseline="0" dirty="0" smtClean="0"/>
              <a:t> Flexibel zijn </a:t>
            </a:r>
          </a:p>
          <a:p>
            <a:pPr>
              <a:buFontTx/>
              <a:buChar char="-"/>
            </a:pPr>
            <a:r>
              <a:rPr lang="nl-NL" baseline="0" dirty="0" smtClean="0"/>
              <a:t> Kennis en ervaring uitwisselen</a:t>
            </a:r>
          </a:p>
          <a:p>
            <a:pPr>
              <a:buFontTx/>
              <a:buChar char="-"/>
            </a:pPr>
            <a:r>
              <a:rPr lang="nl-NL" baseline="0" dirty="0" smtClean="0"/>
              <a:t> Nieuwe inzichten delen</a:t>
            </a:r>
          </a:p>
          <a:p>
            <a:pPr>
              <a:buFontTx/>
              <a:buChar char="-"/>
            </a:pPr>
            <a:r>
              <a:rPr lang="nl-NL" baseline="0" dirty="0" smtClean="0"/>
              <a:t> Competenties en vaardigheden ontwikkelen</a:t>
            </a:r>
          </a:p>
          <a:p>
            <a:pPr>
              <a:buFontTx/>
              <a:buChar char="-"/>
            </a:pPr>
            <a:r>
              <a:rPr lang="nl-NL" baseline="0" dirty="0" smtClean="0"/>
              <a:t> Slim samenwerken en bouwen op de kracht van </a:t>
            </a:r>
            <a:r>
              <a:rPr lang="nl-NL" baseline="0" dirty="0" err="1" smtClean="0"/>
              <a:t>iedereeen</a:t>
            </a:r>
            <a:endParaRPr lang="nl-NL" dirty="0"/>
          </a:p>
        </p:txBody>
      </p:sp>
      <p:sp>
        <p:nvSpPr>
          <p:cNvPr id="4" name="Tijdelijke aanduiding voor dianummer 3"/>
          <p:cNvSpPr>
            <a:spLocks noGrp="1"/>
          </p:cNvSpPr>
          <p:nvPr>
            <p:ph type="sldNum" sz="quarter" idx="10"/>
          </p:nvPr>
        </p:nvSpPr>
        <p:spPr/>
        <p:txBody>
          <a:bodyPr/>
          <a:lstStyle/>
          <a:p>
            <a:fld id="{872D21AE-7D1F-410B-B044-034A1BF86AF8}" type="slidenum">
              <a:rPr lang="nl-NL" smtClean="0"/>
              <a:pPr/>
              <a:t>4</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 de link leggen naar het</a:t>
            </a:r>
            <a:r>
              <a:rPr lang="nl-NL" baseline="0" dirty="0" smtClean="0"/>
              <a:t> filmpje en een aantal kernwoorden opnoemen die in het filmpje terug komen, die ook voor de zorgboerderijen gelden.</a:t>
            </a:r>
            <a:endParaRPr lang="nl-NL" dirty="0"/>
          </a:p>
        </p:txBody>
      </p:sp>
      <p:sp>
        <p:nvSpPr>
          <p:cNvPr id="4" name="Tijdelijke aanduiding voor dianummer 3"/>
          <p:cNvSpPr>
            <a:spLocks noGrp="1"/>
          </p:cNvSpPr>
          <p:nvPr>
            <p:ph type="sldNum" sz="quarter" idx="10"/>
          </p:nvPr>
        </p:nvSpPr>
        <p:spPr/>
        <p:txBody>
          <a:bodyPr/>
          <a:lstStyle/>
          <a:p>
            <a:fld id="{872D21AE-7D1F-410B-B044-034A1BF86AF8}" type="slidenum">
              <a:rPr lang="nl-NL" smtClean="0"/>
              <a:pPr/>
              <a:t>5</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Transities</a:t>
            </a:r>
            <a:r>
              <a:rPr lang="nl-NL" baseline="0" dirty="0" smtClean="0"/>
              <a:t> in de zorg kunnen worden gezien als innovaties. Kort en bondig de theorie toelichten en uitleggen dat er maar één partij is bevraagd namelijk de zorgboeren. Belangrijk daarbij is dat wordt benoemd dat de overige partijen eveneens een belangrijke rol spelen als het aan komt op de transities in het sociaal domein. </a:t>
            </a:r>
          </a:p>
        </p:txBody>
      </p:sp>
      <p:sp>
        <p:nvSpPr>
          <p:cNvPr id="4" name="Tijdelijke aanduiding voor dianummer 3"/>
          <p:cNvSpPr>
            <a:spLocks noGrp="1"/>
          </p:cNvSpPr>
          <p:nvPr>
            <p:ph type="sldNum" sz="quarter" idx="10"/>
          </p:nvPr>
        </p:nvSpPr>
        <p:spPr/>
        <p:txBody>
          <a:bodyPr/>
          <a:lstStyle/>
          <a:p>
            <a:fld id="{872D21AE-7D1F-410B-B044-034A1BF86AF8}" type="slidenum">
              <a:rPr lang="nl-NL" smtClean="0"/>
              <a:pPr/>
              <a:t>7</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72D21AE-7D1F-410B-B044-034A1BF86AF8}" type="slidenum">
              <a:rPr lang="nl-NL" smtClean="0"/>
              <a:pPr/>
              <a:t>8</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72D21AE-7D1F-410B-B044-034A1BF86AF8}" type="slidenum">
              <a:rPr lang="nl-NL" smtClean="0"/>
              <a:pPr/>
              <a:t>12</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72D21AE-7D1F-410B-B044-034A1BF86AF8}" type="slidenum">
              <a:rPr lang="nl-NL" smtClean="0"/>
              <a:pPr/>
              <a:t>17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72D21AE-7D1F-410B-B044-034A1BF86AF8}" type="slidenum">
              <a:rPr lang="nl-NL" smtClean="0"/>
              <a:pPr/>
              <a:t>19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729378A-1E99-45A5-AAEB-BD49C96930B6}" type="datetimeFigureOut">
              <a:rPr lang="nl-NL" smtClean="0"/>
              <a:pPr/>
              <a:t>23-4-2015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29378A-1E99-45A5-AAEB-BD49C96930B6}" type="datetimeFigureOut">
              <a:rPr lang="nl-NL" smtClean="0"/>
              <a:pPr/>
              <a:t>23-4-2015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29378A-1E99-45A5-AAEB-BD49C96930B6}" type="datetimeFigureOut">
              <a:rPr lang="nl-NL" smtClean="0"/>
              <a:pPr/>
              <a:t>23-4-2015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729378A-1E99-45A5-AAEB-BD49C96930B6}" type="datetimeFigureOut">
              <a:rPr lang="nl-NL" smtClean="0"/>
              <a:pPr/>
              <a:t>23-4-2015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729378A-1E99-45A5-AAEB-BD49C96930B6}" type="datetimeFigureOut">
              <a:rPr lang="nl-NL" smtClean="0"/>
              <a:pPr/>
              <a:t>23-4-2015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729378A-1E99-45A5-AAEB-BD49C96930B6}" type="datetimeFigureOut">
              <a:rPr lang="nl-NL" smtClean="0"/>
              <a:pPr/>
              <a:t>23-4-2015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729378A-1E99-45A5-AAEB-BD49C96930B6}" type="datetimeFigureOut">
              <a:rPr lang="nl-NL" smtClean="0"/>
              <a:pPr/>
              <a:t>23-4-2015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729378A-1E99-45A5-AAEB-BD49C96930B6}" type="datetimeFigureOut">
              <a:rPr lang="nl-NL" smtClean="0"/>
              <a:pPr/>
              <a:t>23-4-2015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729378A-1E99-45A5-AAEB-BD49C96930B6}" type="datetimeFigureOut">
              <a:rPr lang="nl-NL" smtClean="0"/>
              <a:pPr/>
              <a:t>23-4-2015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729378A-1E99-45A5-AAEB-BD49C96930B6}" type="datetimeFigureOut">
              <a:rPr lang="nl-NL" smtClean="0"/>
              <a:pPr/>
              <a:t>23-4-2015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729378A-1E99-45A5-AAEB-BD49C96930B6}" type="datetimeFigureOut">
              <a:rPr lang="nl-NL" smtClean="0"/>
              <a:pPr/>
              <a:t>23-4-2015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9ADF955-9857-4BCD-AA4B-42FEFA59774D}"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9378A-1E99-45A5-AAEB-BD49C96930B6}" type="datetimeFigureOut">
              <a:rPr lang="nl-NL" smtClean="0"/>
              <a:pPr/>
              <a:t>23-4-2015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DF955-9857-4BCD-AA4B-42FEFA59774D}"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youtube.com/watch?v=LqCDHLpdXw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1733278"/>
          </a:xfrm>
          <a:prstGeom prst="rect">
            <a:avLst/>
          </a:prstGeom>
          <a:solidFill>
            <a:srgbClr val="D6E3BC"/>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pic>
        <p:nvPicPr>
          <p:cNvPr id="5" name="Afbeelding 4" descr="logoBoer&amp;Zorg"/>
          <p:cNvPicPr/>
          <p:nvPr/>
        </p:nvPicPr>
        <p:blipFill>
          <a:blip r:embed="rId2" cstate="print">
            <a:clrChange>
              <a:clrFrom>
                <a:srgbClr val="FFFFFF"/>
              </a:clrFrom>
              <a:clrTo>
                <a:srgbClr val="FFFFFF">
                  <a:alpha val="0"/>
                </a:srgbClr>
              </a:clrTo>
            </a:clrChange>
          </a:blip>
          <a:srcRect/>
          <a:stretch>
            <a:fillRect/>
          </a:stretch>
        </p:blipFill>
        <p:spPr bwMode="auto">
          <a:xfrm>
            <a:off x="323528" y="548680"/>
            <a:ext cx="1809750" cy="723900"/>
          </a:xfrm>
          <a:prstGeom prst="rect">
            <a:avLst/>
          </a:prstGeom>
          <a:noFill/>
          <a:ln w="9525">
            <a:noFill/>
            <a:miter lim="800000"/>
            <a:headEnd/>
            <a:tailEnd/>
          </a:ln>
        </p:spPr>
      </p:pic>
      <p:sp>
        <p:nvSpPr>
          <p:cNvPr id="1027" name="Rectangle 3"/>
          <p:cNvSpPr>
            <a:spLocks noChangeArrowheads="1"/>
          </p:cNvSpPr>
          <p:nvPr/>
        </p:nvSpPr>
        <p:spPr bwMode="auto">
          <a:xfrm>
            <a:off x="0" y="1844824"/>
            <a:ext cx="9144000" cy="216024"/>
          </a:xfrm>
          <a:prstGeom prst="rect">
            <a:avLst/>
          </a:prstGeom>
          <a:solidFill>
            <a:srgbClr val="FABF8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8" name="Rectangle 2"/>
          <p:cNvSpPr>
            <a:spLocks noChangeArrowheads="1"/>
          </p:cNvSpPr>
          <p:nvPr/>
        </p:nvSpPr>
        <p:spPr bwMode="auto">
          <a:xfrm>
            <a:off x="0" y="5124722"/>
            <a:ext cx="9144000" cy="1733278"/>
          </a:xfrm>
          <a:prstGeom prst="rect">
            <a:avLst/>
          </a:prstGeom>
          <a:solidFill>
            <a:srgbClr val="D6E3BC"/>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028" name="Rectangle 4"/>
          <p:cNvSpPr>
            <a:spLocks noChangeArrowheads="1"/>
          </p:cNvSpPr>
          <p:nvPr/>
        </p:nvSpPr>
        <p:spPr bwMode="auto">
          <a:xfrm>
            <a:off x="0" y="2060848"/>
            <a:ext cx="9144000" cy="2736304"/>
          </a:xfrm>
          <a:prstGeom prst="rect">
            <a:avLst/>
          </a:prstGeom>
          <a:solidFill>
            <a:srgbClr val="FDE9D9"/>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0" name="Rectangle 3"/>
          <p:cNvSpPr>
            <a:spLocks noChangeArrowheads="1"/>
          </p:cNvSpPr>
          <p:nvPr/>
        </p:nvSpPr>
        <p:spPr bwMode="auto">
          <a:xfrm>
            <a:off x="0" y="4797152"/>
            <a:ext cx="9144000" cy="216024"/>
          </a:xfrm>
          <a:prstGeom prst="rect">
            <a:avLst/>
          </a:prstGeom>
          <a:solidFill>
            <a:srgbClr val="FABF8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029" name="Rectangle 5"/>
          <p:cNvSpPr>
            <a:spLocks noChangeArrowheads="1"/>
          </p:cNvSpPr>
          <p:nvPr/>
        </p:nvSpPr>
        <p:spPr bwMode="auto">
          <a:xfrm>
            <a:off x="2512782" y="2607241"/>
            <a:ext cx="4118435"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6500" b="0" i="0" u="none" strike="noStrike" cap="none" normalizeH="0" baseline="0" dirty="0" smtClean="0">
                <a:ln>
                  <a:noFill/>
                </a:ln>
                <a:solidFill>
                  <a:srgbClr val="984806"/>
                </a:solidFill>
                <a:effectLst/>
                <a:latin typeface="MC Blossoms" pitchFamily="2" charset="0"/>
                <a:ea typeface="Calibri" pitchFamily="34" charset="0"/>
                <a:cs typeface="Times New Roman" pitchFamily="18" charset="0"/>
              </a:rPr>
              <a:t>De Boer Op</a:t>
            </a:r>
            <a:endParaRPr kumimoji="0" lang="nl-NL" sz="65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955850" y="3841358"/>
            <a:ext cx="7232301" cy="44627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2300" b="0" i="1" u="none" strike="noStrike" cap="none" normalizeH="0" baseline="0" dirty="0" smtClean="0">
                <a:ln>
                  <a:noFill/>
                </a:ln>
                <a:solidFill>
                  <a:srgbClr val="595959"/>
                </a:solidFill>
                <a:effectLst/>
                <a:latin typeface="Cambria" pitchFamily="18" charset="0"/>
                <a:ea typeface="Calibri" pitchFamily="34" charset="0"/>
                <a:cs typeface="Times New Roman" pitchFamily="18" charset="0"/>
              </a:rPr>
              <a:t> “Positionering zorgboerderijen en de komende transities”</a:t>
            </a:r>
            <a:endParaRPr kumimoji="0" lang="nl-NL" sz="23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5828140" y="6156012"/>
            <a:ext cx="31388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accent3">
                    <a:lumMod val="50000"/>
                  </a:schemeClr>
                </a:solidFill>
                <a:effectLst/>
                <a:latin typeface="Cambria" pitchFamily="18" charset="0"/>
                <a:ea typeface="Calibri" pitchFamily="34" charset="0"/>
                <a:cs typeface="Times New Roman" pitchFamily="18" charset="0"/>
              </a:rPr>
              <a:t>Symposium, 22</a:t>
            </a:r>
            <a:r>
              <a:rPr kumimoji="0" lang="nl-NL" sz="2000" b="1" i="0" u="none" strike="noStrike" cap="none" normalizeH="0" dirty="0" smtClean="0">
                <a:ln>
                  <a:noFill/>
                </a:ln>
                <a:solidFill>
                  <a:schemeClr val="accent3">
                    <a:lumMod val="50000"/>
                  </a:schemeClr>
                </a:solidFill>
                <a:effectLst/>
                <a:latin typeface="Cambria" pitchFamily="18" charset="0"/>
                <a:ea typeface="Calibri" pitchFamily="34" charset="0"/>
                <a:cs typeface="Times New Roman" pitchFamily="18" charset="0"/>
              </a:rPr>
              <a:t> mei </a:t>
            </a:r>
            <a:r>
              <a:rPr kumimoji="0" lang="nl-NL" sz="2000" b="1" i="0" u="none" strike="noStrike" cap="none" normalizeH="0" baseline="0" dirty="0" smtClean="0">
                <a:ln>
                  <a:noFill/>
                </a:ln>
                <a:solidFill>
                  <a:schemeClr val="accent3">
                    <a:lumMod val="50000"/>
                  </a:schemeClr>
                </a:solidFill>
                <a:effectLst/>
                <a:latin typeface="Cambria" pitchFamily="18" charset="0"/>
                <a:ea typeface="Calibri" pitchFamily="34" charset="0"/>
                <a:cs typeface="Times New Roman" pitchFamily="18" charset="0"/>
              </a:rPr>
              <a:t>2014</a:t>
            </a:r>
            <a:endParaRPr kumimoji="0" lang="nl-NL" sz="2000" b="0" i="0" u="none" strike="noStrike" cap="none" normalizeH="0" baseline="0" dirty="0" smtClean="0">
              <a:ln>
                <a:noFill/>
              </a:ln>
              <a:solidFill>
                <a:schemeClr val="accent3">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Resultaten </a:t>
            </a:r>
            <a:r>
              <a:rPr lang="nl-NL" sz="2800" dirty="0" smtClean="0">
                <a:solidFill>
                  <a:schemeClr val="accent3">
                    <a:lumMod val="50000"/>
                  </a:schemeClr>
                </a:solidFill>
                <a:latin typeface="Cambria" pitchFamily="18" charset="0"/>
              </a:rPr>
              <a:t>(2) </a:t>
            </a:r>
            <a:endParaRPr lang="nl-NL" sz="2800"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8" name="Tijdelijke aanduiding voor inhoud 2"/>
          <p:cNvSpPr>
            <a:spLocks noGrp="1"/>
          </p:cNvSpPr>
          <p:nvPr>
            <p:ph idx="1"/>
          </p:nvPr>
        </p:nvSpPr>
        <p:spPr>
          <a:xfrm>
            <a:off x="323528" y="1772816"/>
            <a:ext cx="8712968" cy="4824536"/>
          </a:xfrm>
        </p:spPr>
        <p:txBody>
          <a:bodyPr>
            <a:noAutofit/>
          </a:bodyPr>
          <a:lstStyle/>
          <a:p>
            <a:pPr marL="541338" indent="-541338">
              <a:lnSpc>
                <a:spcPct val="150000"/>
              </a:lnSpc>
              <a:buNone/>
            </a:pPr>
            <a:r>
              <a:rPr lang="nl-NL" sz="2300" dirty="0" smtClean="0">
                <a:solidFill>
                  <a:schemeClr val="accent6">
                    <a:lumMod val="50000"/>
                  </a:schemeClr>
                </a:solidFill>
              </a:rPr>
              <a:t>PARTICIPATIE</a:t>
            </a:r>
          </a:p>
          <a:p>
            <a:pPr marL="541338" indent="-541338">
              <a:lnSpc>
                <a:spcPct val="150000"/>
              </a:lnSpc>
              <a:buFont typeface="Wingdings" pitchFamily="2" charset="2"/>
              <a:buChar char="§"/>
            </a:pPr>
            <a:r>
              <a:rPr lang="nl-NL" sz="1800" b="1" dirty="0" smtClean="0">
                <a:solidFill>
                  <a:schemeClr val="tx1">
                    <a:lumMod val="85000"/>
                    <a:lumOff val="15000"/>
                  </a:schemeClr>
                </a:solidFill>
              </a:rPr>
              <a:t>Praktische invulling</a:t>
            </a:r>
          </a:p>
          <a:p>
            <a:pPr marL="541338" indent="-541338">
              <a:lnSpc>
                <a:spcPct val="150000"/>
              </a:lnSpc>
              <a:buFont typeface="Calibri" pitchFamily="34" charset="0"/>
              <a:buChar char="‐"/>
            </a:pPr>
            <a:r>
              <a:rPr lang="nl-NL" sz="1800" dirty="0" smtClean="0">
                <a:solidFill>
                  <a:schemeClr val="tx1">
                    <a:lumMod val="85000"/>
                    <a:lumOff val="15000"/>
                  </a:schemeClr>
                </a:solidFill>
              </a:rPr>
              <a:t>Sociale activering ter voorbereiding op re-integratie (werkende) leven</a:t>
            </a:r>
          </a:p>
          <a:p>
            <a:pPr marL="541338" indent="-541338">
              <a:lnSpc>
                <a:spcPct val="150000"/>
              </a:lnSpc>
              <a:buFont typeface="Calibri" pitchFamily="34" charset="0"/>
              <a:buChar char="‐"/>
            </a:pPr>
            <a:r>
              <a:rPr lang="nl-NL" sz="1800" dirty="0" smtClean="0">
                <a:solidFill>
                  <a:schemeClr val="tx1">
                    <a:lumMod val="85000"/>
                    <a:lumOff val="15000"/>
                  </a:schemeClr>
                </a:solidFill>
              </a:rPr>
              <a:t>Opdoen werkritme en sociale vaardigheden</a:t>
            </a:r>
          </a:p>
          <a:p>
            <a:pPr marL="541338" indent="-541338">
              <a:lnSpc>
                <a:spcPct val="150000"/>
              </a:lnSpc>
              <a:buFont typeface="Wingdings" pitchFamily="2" charset="2"/>
              <a:buChar char="§"/>
            </a:pPr>
            <a:r>
              <a:rPr lang="nl-NL" sz="1800" b="1" dirty="0" smtClean="0">
                <a:solidFill>
                  <a:schemeClr val="tx1">
                    <a:lumMod val="85000"/>
                    <a:lumOff val="15000"/>
                  </a:schemeClr>
                </a:solidFill>
              </a:rPr>
              <a:t>Samenwerking</a:t>
            </a:r>
          </a:p>
          <a:p>
            <a:pPr marL="541338" indent="-541338">
              <a:lnSpc>
                <a:spcPct val="150000"/>
              </a:lnSpc>
              <a:buNone/>
            </a:pPr>
            <a:r>
              <a:rPr lang="nl-NL" sz="1800" dirty="0" smtClean="0">
                <a:solidFill>
                  <a:schemeClr val="tx1">
                    <a:lumMod val="85000"/>
                    <a:lumOff val="15000"/>
                  </a:schemeClr>
                </a:solidFill>
              </a:rPr>
              <a:t>	De </a:t>
            </a:r>
            <a:r>
              <a:rPr lang="nl-NL" sz="1800" dirty="0">
                <a:solidFill>
                  <a:schemeClr val="tx1">
                    <a:lumMod val="85000"/>
                    <a:lumOff val="15000"/>
                  </a:schemeClr>
                </a:solidFill>
              </a:rPr>
              <a:t>gemeente, het UWV, re-integratiebureaus, een jobcoachorganisatie, potentiële </a:t>
            </a:r>
            <a:r>
              <a:rPr lang="nl-NL" sz="1800" dirty="0" smtClean="0">
                <a:solidFill>
                  <a:schemeClr val="tx1">
                    <a:lumMod val="85000"/>
                    <a:lumOff val="15000"/>
                  </a:schemeClr>
                </a:solidFill>
              </a:rPr>
              <a:t>werkgevers en instanties </a:t>
            </a:r>
            <a:r>
              <a:rPr lang="nl-NL" sz="1800" dirty="0">
                <a:solidFill>
                  <a:schemeClr val="tx1">
                    <a:lumMod val="85000"/>
                    <a:lumOff val="15000"/>
                  </a:schemeClr>
                </a:solidFill>
              </a:rPr>
              <a:t>die betrokken zijn </a:t>
            </a:r>
            <a:r>
              <a:rPr lang="nl-NL" sz="1800" dirty="0" smtClean="0">
                <a:solidFill>
                  <a:schemeClr val="tx1">
                    <a:lumMod val="85000"/>
                    <a:lumOff val="15000"/>
                  </a:schemeClr>
                </a:solidFill>
              </a:rPr>
              <a:t>zoals </a:t>
            </a:r>
            <a:r>
              <a:rPr lang="nl-NL" sz="1800" dirty="0">
                <a:solidFill>
                  <a:schemeClr val="tx1">
                    <a:lumMod val="85000"/>
                    <a:lumOff val="15000"/>
                  </a:schemeClr>
                </a:solidFill>
              </a:rPr>
              <a:t>een collega </a:t>
            </a:r>
            <a:r>
              <a:rPr lang="nl-NL" sz="1800" dirty="0" smtClean="0">
                <a:solidFill>
                  <a:schemeClr val="tx1">
                    <a:lumMod val="85000"/>
                    <a:lumOff val="15000"/>
                  </a:schemeClr>
                </a:solidFill>
              </a:rPr>
              <a:t>zorgverlener</a:t>
            </a:r>
          </a:p>
          <a:p>
            <a:pPr marL="541338" indent="-541338">
              <a:lnSpc>
                <a:spcPct val="150000"/>
              </a:lnSpc>
              <a:buFont typeface="Wingdings" pitchFamily="2" charset="2"/>
              <a:buChar char="§"/>
            </a:pPr>
            <a:r>
              <a:rPr lang="nl-NL" sz="1800" b="1" dirty="0" smtClean="0">
                <a:solidFill>
                  <a:schemeClr val="tx1">
                    <a:lumMod val="85000"/>
                    <a:lumOff val="15000"/>
                  </a:schemeClr>
                </a:solidFill>
              </a:rPr>
              <a:t>Financiering</a:t>
            </a:r>
          </a:p>
          <a:p>
            <a:pPr marL="541338" indent="-541338">
              <a:lnSpc>
                <a:spcPct val="150000"/>
              </a:lnSpc>
              <a:buNone/>
            </a:pPr>
            <a:r>
              <a:rPr lang="nl-NL" sz="1800" dirty="0" smtClean="0">
                <a:solidFill>
                  <a:schemeClr val="tx1">
                    <a:lumMod val="85000"/>
                    <a:lumOff val="15000"/>
                  </a:schemeClr>
                </a:solidFill>
              </a:rPr>
              <a:t>	De </a:t>
            </a:r>
            <a:r>
              <a:rPr lang="nl-NL" sz="1800" dirty="0">
                <a:solidFill>
                  <a:schemeClr val="tx1">
                    <a:lumMod val="85000"/>
                    <a:lumOff val="15000"/>
                  </a:schemeClr>
                </a:solidFill>
              </a:rPr>
              <a:t>gemeente, het UWV, Zorg In Natura, PGB, RIO, Wajong </a:t>
            </a:r>
            <a:r>
              <a:rPr lang="nl-NL" sz="1800" dirty="0" smtClean="0">
                <a:solidFill>
                  <a:schemeClr val="tx1">
                    <a:lumMod val="85000"/>
                    <a:lumOff val="15000"/>
                  </a:schemeClr>
                </a:solidFill>
              </a:rPr>
              <a:t>en Jobcoachorganisatie</a:t>
            </a:r>
            <a:endParaRPr lang="nl-NL" sz="1800" dirty="0">
              <a:solidFill>
                <a:schemeClr val="tx1">
                  <a:lumMod val="85000"/>
                  <a:lumOff val="15000"/>
                </a:schemeClr>
              </a:solidFill>
            </a:endParaRPr>
          </a:p>
          <a:p>
            <a:pPr marL="541338" indent="-541338">
              <a:lnSpc>
                <a:spcPct val="150000"/>
              </a:lnSpc>
              <a:buNone/>
            </a:pPr>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Resultaten </a:t>
            </a:r>
            <a:r>
              <a:rPr lang="nl-NL" sz="2800" dirty="0" smtClean="0">
                <a:solidFill>
                  <a:schemeClr val="accent3">
                    <a:lumMod val="50000"/>
                  </a:schemeClr>
                </a:solidFill>
                <a:latin typeface="Cambria" pitchFamily="18" charset="0"/>
              </a:rPr>
              <a:t>(3) </a:t>
            </a:r>
            <a:endParaRPr lang="nl-NL" sz="2800"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jdelijke aanduiding voor inhoud 2"/>
          <p:cNvSpPr txBox="1">
            <a:spLocks/>
          </p:cNvSpPr>
          <p:nvPr/>
        </p:nvSpPr>
        <p:spPr>
          <a:xfrm>
            <a:off x="395536" y="1844824"/>
            <a:ext cx="8352928" cy="4392488"/>
          </a:xfrm>
          <a:prstGeom prst="rect">
            <a:avLst/>
          </a:prstGeom>
        </p:spPr>
        <p:txBody>
          <a:bodyPr vert="horz" lIns="91440" tIns="45720" rIns="91440" bIns="45720" rtlCol="0">
            <a:normAutofit fontScale="92500" lnSpcReduction="10000"/>
          </a:bodyPr>
          <a:lstStyle/>
          <a:p>
            <a:pPr marL="541338" marR="0" lvl="0" indent="-541338" algn="l" defTabSz="914400" rtl="0" eaLnBrk="1" fontAlgn="auto" latinLnBrk="0" hangingPunct="1">
              <a:lnSpc>
                <a:spcPct val="150000"/>
              </a:lnSpc>
              <a:spcBef>
                <a:spcPct val="20000"/>
              </a:spcBef>
              <a:spcAft>
                <a:spcPts val="0"/>
              </a:spcAft>
              <a:buClrTx/>
              <a:buSzTx/>
              <a:tabLst/>
              <a:defRPr/>
            </a:pPr>
            <a:r>
              <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rPr>
              <a:t>INFRASTRUCTUREEL</a:t>
            </a: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lang="nl-NL" sz="2200" b="1" dirty="0" smtClean="0">
                <a:solidFill>
                  <a:schemeClr val="tx1">
                    <a:lumMod val="85000"/>
                    <a:lumOff val="15000"/>
                  </a:schemeClr>
                </a:solidFill>
              </a:rPr>
              <a:t>Kansen</a:t>
            </a:r>
          </a:p>
          <a:p>
            <a:pPr marL="541338" indent="-541338">
              <a:lnSpc>
                <a:spcPct val="150000"/>
              </a:lnSpc>
              <a:buFont typeface="Calibri" pitchFamily="34" charset="0"/>
              <a:buChar char="‐"/>
            </a:pPr>
            <a:r>
              <a:rPr lang="nl-NL" sz="2200" dirty="0" smtClean="0">
                <a:solidFill>
                  <a:schemeClr val="tx1">
                    <a:lumMod val="85000"/>
                    <a:lumOff val="15000"/>
                  </a:schemeClr>
                </a:solidFill>
              </a:rPr>
              <a:t>Gunstige ligging in uniek gebied</a:t>
            </a:r>
          </a:p>
          <a:p>
            <a:pPr marL="541338" indent="-541338">
              <a:lnSpc>
                <a:spcPct val="150000"/>
              </a:lnSpc>
              <a:buFont typeface="Calibri" pitchFamily="34" charset="0"/>
              <a:buChar char="‐"/>
            </a:pPr>
            <a:r>
              <a:rPr lang="nl-NL" sz="2200" dirty="0" smtClean="0">
                <a:solidFill>
                  <a:schemeClr val="tx1">
                    <a:lumMod val="85000"/>
                    <a:lumOff val="15000"/>
                  </a:schemeClr>
                </a:solidFill>
              </a:rPr>
              <a:t>Aanloop deelnemers vanuit nieuwsgierigheid</a:t>
            </a:r>
          </a:p>
          <a:p>
            <a:pPr marL="541338" indent="-541338">
              <a:lnSpc>
                <a:spcPct val="150000"/>
              </a:lnSpc>
              <a:buFont typeface="Calibri" pitchFamily="34" charset="0"/>
              <a:buChar char="‐"/>
            </a:pPr>
            <a:r>
              <a:rPr lang="nl-NL" sz="2200" dirty="0" smtClean="0">
                <a:solidFill>
                  <a:schemeClr val="tx1">
                    <a:lumMod val="85000"/>
                    <a:lumOff val="15000"/>
                  </a:schemeClr>
                </a:solidFill>
              </a:rPr>
              <a:t>Mogelijkheden om uit te breiden met activiteiten</a:t>
            </a:r>
          </a:p>
          <a:p>
            <a:pPr marL="541338" indent="-541338">
              <a:lnSpc>
                <a:spcPct val="150000"/>
              </a:lnSpc>
            </a:pPr>
            <a:endParaRPr lang="nl-NL" sz="400" dirty="0" smtClean="0">
              <a:solidFill>
                <a:schemeClr val="tx1">
                  <a:lumMod val="85000"/>
                  <a:lumOff val="15000"/>
                </a:schemeClr>
              </a:solidFill>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nl-NL" sz="2200"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Bedreigingen</a:t>
            </a:r>
          </a:p>
          <a:p>
            <a:pPr marL="541338" indent="-541338">
              <a:lnSpc>
                <a:spcPct val="150000"/>
              </a:lnSpc>
              <a:buFont typeface="Calibri" pitchFamily="34" charset="0"/>
              <a:buChar char="‐"/>
            </a:pPr>
            <a:r>
              <a:rPr lang="nl-NL" sz="2200" dirty="0" smtClean="0">
                <a:solidFill>
                  <a:schemeClr val="tx1">
                    <a:lumMod val="85000"/>
                    <a:lumOff val="15000"/>
                  </a:schemeClr>
                </a:solidFill>
              </a:rPr>
              <a:t>Ongunstige ligging, slecht bereikbaar met OV</a:t>
            </a:r>
          </a:p>
          <a:p>
            <a:pPr marL="541338" indent="-541338">
              <a:lnSpc>
                <a:spcPct val="150000"/>
              </a:lnSpc>
              <a:buFont typeface="Calibri" pitchFamily="34" charset="0"/>
              <a:buChar char="‐"/>
            </a:pPr>
            <a:r>
              <a:rPr lang="nl-NL" sz="2200" dirty="0" smtClean="0">
                <a:solidFill>
                  <a:schemeClr val="tx1">
                    <a:lumMod val="85000"/>
                    <a:lumOff val="15000"/>
                  </a:schemeClr>
                </a:solidFill>
              </a:rPr>
              <a:t>Deelnemers moeten gehaald en gebracht worden</a:t>
            </a:r>
          </a:p>
          <a:p>
            <a:pPr marL="541338" indent="-541338">
              <a:lnSpc>
                <a:spcPct val="150000"/>
              </a:lnSpc>
              <a:buFont typeface="Calibri" pitchFamily="34" charset="0"/>
              <a:buChar char="‐"/>
            </a:pPr>
            <a:r>
              <a:rPr lang="nl-NL" sz="2200" dirty="0" smtClean="0">
                <a:solidFill>
                  <a:schemeClr val="tx1">
                    <a:lumMod val="85000"/>
                    <a:lumOff val="15000"/>
                  </a:schemeClr>
                </a:solidFill>
              </a:rPr>
              <a:t>Geen mogelijkheden om uit te breiden op bestaand terrein</a:t>
            </a: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nl-NL" sz="1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en-US" sz="25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Resultaten </a:t>
            </a:r>
            <a:r>
              <a:rPr lang="nl-NL" sz="2800" dirty="0" smtClean="0">
                <a:solidFill>
                  <a:schemeClr val="accent3">
                    <a:lumMod val="50000"/>
                  </a:schemeClr>
                </a:solidFill>
                <a:latin typeface="Cambria" pitchFamily="18" charset="0"/>
              </a:rPr>
              <a:t>(4) </a:t>
            </a:r>
            <a:endParaRPr lang="nl-NL" sz="2800" dirty="0">
              <a:solidFill>
                <a:schemeClr val="accent3">
                  <a:lumMod val="50000"/>
                </a:schemeClr>
              </a:solidFill>
              <a:latin typeface="Cambria" pitchFamily="18" charset="0"/>
            </a:endParaRPr>
          </a:p>
        </p:txBody>
      </p:sp>
      <p:pic>
        <p:nvPicPr>
          <p:cNvPr id="7" name="Afbeelding 6" descr="logoBoer&amp;Zorg"/>
          <p:cNvPicPr/>
          <p:nvPr/>
        </p:nvPicPr>
        <p:blipFill>
          <a:blip r:embed="rId3"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jdelijke aanduiding voor inhoud 2"/>
          <p:cNvSpPr txBox="1">
            <a:spLocks/>
          </p:cNvSpPr>
          <p:nvPr/>
        </p:nvSpPr>
        <p:spPr>
          <a:xfrm>
            <a:off x="395536" y="1484784"/>
            <a:ext cx="8352928" cy="5112568"/>
          </a:xfrm>
          <a:prstGeom prst="rect">
            <a:avLst/>
          </a:prstGeom>
        </p:spPr>
        <p:txBody>
          <a:bodyPr vert="horz" lIns="91440" tIns="45720" rIns="91440" bIns="45720" rtlCol="0">
            <a:noAutofit/>
          </a:bodyPr>
          <a:lstStyle/>
          <a:p>
            <a:pPr marL="541338" marR="0" lvl="0" indent="-541338" algn="l" defTabSz="914400" rtl="0" eaLnBrk="1" fontAlgn="auto" latinLnBrk="0" hangingPunct="1">
              <a:lnSpc>
                <a:spcPct val="150000"/>
              </a:lnSpc>
              <a:spcBef>
                <a:spcPct val="20000"/>
              </a:spcBef>
              <a:spcAft>
                <a:spcPts val="0"/>
              </a:spcAft>
              <a:buClrTx/>
              <a:buSzTx/>
              <a:tabLst/>
              <a:defRPr/>
            </a:pPr>
            <a:r>
              <a:rPr kumimoji="0" lang="nl-NL" sz="2000" b="0" i="0" u="none" strike="noStrike" kern="1200" cap="none" spc="0" normalizeH="0" baseline="0" noProof="0" dirty="0" smtClean="0">
                <a:ln>
                  <a:noFill/>
                </a:ln>
                <a:solidFill>
                  <a:schemeClr val="accent6">
                    <a:lumMod val="50000"/>
                  </a:schemeClr>
                </a:solidFill>
                <a:effectLst/>
                <a:uLnTx/>
                <a:uFillTx/>
                <a:latin typeface="+mn-lt"/>
                <a:ea typeface="+mn-ea"/>
                <a:cs typeface="+mn-cs"/>
              </a:rPr>
              <a:t>INSTITUTIONEEL</a:t>
            </a: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lang="nl-NL" sz="1500" b="1" dirty="0" smtClean="0">
                <a:solidFill>
                  <a:schemeClr val="tx1">
                    <a:lumMod val="85000"/>
                    <a:lumOff val="15000"/>
                  </a:schemeClr>
                </a:solidFill>
              </a:rPr>
              <a:t>Kansen</a:t>
            </a:r>
          </a:p>
          <a:p>
            <a:pPr marL="541338" indent="-541338">
              <a:lnSpc>
                <a:spcPct val="150000"/>
              </a:lnSpc>
              <a:buFont typeface="Calibri" pitchFamily="34" charset="0"/>
              <a:buChar char="‐"/>
            </a:pPr>
            <a:r>
              <a:rPr lang="nl-NL" sz="1500" dirty="0" smtClean="0">
                <a:solidFill>
                  <a:schemeClr val="tx1">
                    <a:lumMod val="85000"/>
                    <a:lumOff val="15000"/>
                  </a:schemeClr>
                </a:solidFill>
              </a:rPr>
              <a:t>Re-integratie draaien via UWV, aanhangsel gunning UWV kwaliteitskeurmerk</a:t>
            </a:r>
          </a:p>
          <a:p>
            <a:pPr marL="541338" indent="-541338">
              <a:lnSpc>
                <a:spcPct val="150000"/>
              </a:lnSpc>
              <a:buFont typeface="Calibri" pitchFamily="34" charset="0"/>
              <a:buChar char="‐"/>
            </a:pPr>
            <a:r>
              <a:rPr lang="nl-NL" sz="1500" dirty="0" smtClean="0">
                <a:solidFill>
                  <a:schemeClr val="tx1">
                    <a:lumMod val="85000"/>
                    <a:lumOff val="15000"/>
                  </a:schemeClr>
                </a:solidFill>
              </a:rPr>
              <a:t>Onderwijs en Participatie professioneel aanbieden</a:t>
            </a:r>
          </a:p>
          <a:p>
            <a:pPr marL="541338" indent="-541338">
              <a:lnSpc>
                <a:spcPct val="150000"/>
              </a:lnSpc>
              <a:buFont typeface="Calibri" pitchFamily="34" charset="0"/>
              <a:buChar char="‐"/>
            </a:pPr>
            <a:r>
              <a:rPr lang="nl-NL" sz="1500" dirty="0" smtClean="0">
                <a:solidFill>
                  <a:schemeClr val="tx1">
                    <a:lumMod val="85000"/>
                    <a:lumOff val="15000"/>
                  </a:schemeClr>
                </a:solidFill>
              </a:rPr>
              <a:t>Erkend worden door leerplichtambtenaar, gemeente positief over zorgboerderij</a:t>
            </a:r>
          </a:p>
          <a:p>
            <a:pPr marL="541338" indent="-541338">
              <a:lnSpc>
                <a:spcPct val="150000"/>
              </a:lnSpc>
              <a:buFont typeface="Calibri" pitchFamily="34" charset="0"/>
              <a:buChar char="‐"/>
            </a:pPr>
            <a:r>
              <a:rPr lang="nl-NL" sz="1500" dirty="0" smtClean="0">
                <a:solidFill>
                  <a:schemeClr val="tx1">
                    <a:lumMod val="85000"/>
                    <a:lumOff val="15000"/>
                  </a:schemeClr>
                </a:solidFill>
              </a:rPr>
              <a:t>Nu de tijd/ kans om pilots te draaien</a:t>
            </a:r>
          </a:p>
          <a:p>
            <a:pPr marL="541338" indent="-541338">
              <a:lnSpc>
                <a:spcPct val="150000"/>
              </a:lnSpc>
              <a:buFont typeface="Calibri" pitchFamily="34" charset="0"/>
              <a:buChar char="‐"/>
            </a:pPr>
            <a:endParaRPr lang="nl-NL" sz="400" dirty="0" smtClean="0">
              <a:solidFill>
                <a:schemeClr val="tx1">
                  <a:lumMod val="85000"/>
                  <a:lumOff val="15000"/>
                </a:schemeClr>
              </a:solidFill>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nl-NL" sz="1500"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Bedreigingen</a:t>
            </a:r>
          </a:p>
          <a:p>
            <a:pPr marL="541338" indent="-541338">
              <a:lnSpc>
                <a:spcPct val="150000"/>
              </a:lnSpc>
              <a:buFont typeface="Calibri" pitchFamily="34" charset="0"/>
              <a:buChar char="‐"/>
            </a:pPr>
            <a:r>
              <a:rPr lang="nl-NL" sz="1500" dirty="0" smtClean="0">
                <a:solidFill>
                  <a:schemeClr val="tx1">
                    <a:lumMod val="85000"/>
                    <a:lumOff val="15000"/>
                  </a:schemeClr>
                </a:solidFill>
              </a:rPr>
              <a:t>Financiering is minimaal en neemt af of verdwijnt</a:t>
            </a:r>
          </a:p>
          <a:p>
            <a:pPr marL="541338" indent="-541338">
              <a:lnSpc>
                <a:spcPct val="150000"/>
              </a:lnSpc>
              <a:buFont typeface="Calibri" pitchFamily="34" charset="0"/>
              <a:buChar char="‐"/>
            </a:pPr>
            <a:r>
              <a:rPr lang="nl-NL" sz="1500" dirty="0" smtClean="0">
                <a:solidFill>
                  <a:schemeClr val="tx1">
                    <a:lumMod val="85000"/>
                    <a:lumOff val="15000"/>
                  </a:schemeClr>
                </a:solidFill>
              </a:rPr>
              <a:t>Onduidelijkheden over de toekomst, aanpak gemeentes</a:t>
            </a:r>
          </a:p>
          <a:p>
            <a:pPr marL="541338" indent="-541338">
              <a:lnSpc>
                <a:spcPct val="150000"/>
              </a:lnSpc>
              <a:buFont typeface="Calibri" pitchFamily="34" charset="0"/>
              <a:buChar char="‐"/>
            </a:pPr>
            <a:r>
              <a:rPr lang="nl-NL" sz="1500" dirty="0" smtClean="0">
                <a:solidFill>
                  <a:schemeClr val="tx1">
                    <a:lumMod val="85000"/>
                    <a:lumOff val="15000"/>
                  </a:schemeClr>
                </a:solidFill>
              </a:rPr>
              <a:t>Geen Zorg In Natura mogen leveren, budget niet eindeloos toereikend of al vergeven</a:t>
            </a:r>
          </a:p>
          <a:p>
            <a:pPr marL="541338" indent="-541338">
              <a:lnSpc>
                <a:spcPct val="150000"/>
              </a:lnSpc>
              <a:buFont typeface="Calibri" pitchFamily="34" charset="0"/>
              <a:buChar char="‐"/>
            </a:pPr>
            <a:r>
              <a:rPr lang="nl-NL" sz="1500" dirty="0" smtClean="0">
                <a:solidFill>
                  <a:schemeClr val="tx1">
                    <a:lumMod val="85000"/>
                    <a:lumOff val="15000"/>
                  </a:schemeClr>
                </a:solidFill>
              </a:rPr>
              <a:t>Budgetten zorg en onderwijs sluiten niet op elkaar aan</a:t>
            </a:r>
          </a:p>
          <a:p>
            <a:pPr marL="541338" indent="-541338">
              <a:lnSpc>
                <a:spcPct val="150000"/>
              </a:lnSpc>
              <a:buFont typeface="Calibri" pitchFamily="34" charset="0"/>
              <a:buChar char="‐"/>
            </a:pPr>
            <a:r>
              <a:rPr lang="nl-NL" sz="1500" dirty="0" smtClean="0">
                <a:solidFill>
                  <a:schemeClr val="tx1">
                    <a:lumMod val="85000"/>
                    <a:lumOff val="15000"/>
                  </a:schemeClr>
                </a:solidFill>
              </a:rPr>
              <a:t>Lastig om effecten zorgboerderij inzichtelijk te maken</a:t>
            </a:r>
          </a:p>
          <a:p>
            <a:pPr marL="541338" indent="-541338">
              <a:lnSpc>
                <a:spcPct val="150000"/>
              </a:lnSpc>
              <a:buFont typeface="Calibri" pitchFamily="34" charset="0"/>
              <a:buChar char="‐"/>
            </a:pPr>
            <a:r>
              <a:rPr lang="nl-NL" sz="1500" dirty="0" smtClean="0">
                <a:solidFill>
                  <a:schemeClr val="tx1">
                    <a:lumMod val="85000"/>
                    <a:lumOff val="15000"/>
                  </a:schemeClr>
                </a:solidFill>
              </a:rPr>
              <a:t>Leveren van maatwerk kost veel tijd en energie, wordt niet altijd vergoed</a:t>
            </a:r>
          </a:p>
          <a:p>
            <a:pPr marL="541338" indent="-541338">
              <a:lnSpc>
                <a:spcPct val="150000"/>
              </a:lnSpc>
              <a:buFont typeface="Calibri" pitchFamily="34" charset="0"/>
              <a:buChar char="‐"/>
            </a:pPr>
            <a:r>
              <a:rPr lang="nl-NL" sz="1500" dirty="0" smtClean="0">
                <a:solidFill>
                  <a:schemeClr val="tx1">
                    <a:lumMod val="85000"/>
                    <a:lumOff val="15000"/>
                  </a:schemeClr>
                </a:solidFill>
              </a:rPr>
              <a:t>Afhankelijkheid van de gunning van de gemeente</a:t>
            </a:r>
            <a:endParaRPr kumimoji="0" lang="nl-NL" sz="15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en-US"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Resultaten </a:t>
            </a:r>
            <a:r>
              <a:rPr lang="nl-NL" sz="2800" dirty="0" smtClean="0">
                <a:solidFill>
                  <a:schemeClr val="accent3">
                    <a:lumMod val="50000"/>
                  </a:schemeClr>
                </a:solidFill>
                <a:latin typeface="Cambria" pitchFamily="18" charset="0"/>
              </a:rPr>
              <a:t>(5) </a:t>
            </a:r>
            <a:endParaRPr lang="nl-NL" sz="2800"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jdelijke aanduiding voor inhoud 2"/>
          <p:cNvSpPr txBox="1">
            <a:spLocks/>
          </p:cNvSpPr>
          <p:nvPr/>
        </p:nvSpPr>
        <p:spPr>
          <a:xfrm>
            <a:off x="395536" y="1628800"/>
            <a:ext cx="8352928" cy="4896544"/>
          </a:xfrm>
          <a:prstGeom prst="rect">
            <a:avLst/>
          </a:prstGeom>
        </p:spPr>
        <p:txBody>
          <a:bodyPr vert="horz" lIns="91440" tIns="45720" rIns="91440" bIns="45720" rtlCol="0">
            <a:normAutofit fontScale="25000" lnSpcReduction="20000"/>
          </a:bodyPr>
          <a:lstStyle/>
          <a:p>
            <a:pPr marL="541338" marR="0" lvl="0" indent="-541338" algn="l" defTabSz="914400" rtl="0" eaLnBrk="1" fontAlgn="auto" latinLnBrk="0" hangingPunct="1">
              <a:lnSpc>
                <a:spcPct val="150000"/>
              </a:lnSpc>
              <a:spcBef>
                <a:spcPct val="20000"/>
              </a:spcBef>
              <a:spcAft>
                <a:spcPts val="0"/>
              </a:spcAft>
              <a:buClrTx/>
              <a:buSzTx/>
              <a:tabLst/>
              <a:defRPr/>
            </a:pPr>
            <a:r>
              <a:rPr kumimoji="0" lang="nl-NL" sz="8000" b="0" i="0" u="none" strike="noStrike" kern="1200" cap="none" spc="0" normalizeH="0" baseline="0" noProof="0" dirty="0" smtClean="0">
                <a:ln>
                  <a:noFill/>
                </a:ln>
                <a:solidFill>
                  <a:schemeClr val="accent6">
                    <a:lumMod val="50000"/>
                  </a:schemeClr>
                </a:solidFill>
                <a:effectLst/>
                <a:uLnTx/>
                <a:uFillTx/>
                <a:latin typeface="+mn-lt"/>
                <a:ea typeface="+mn-ea"/>
                <a:cs typeface="+mn-cs"/>
              </a:rPr>
              <a:t>INTERACTIE</a:t>
            </a: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lang="nl-NL" sz="6800" b="1" dirty="0" smtClean="0">
                <a:solidFill>
                  <a:schemeClr val="tx1">
                    <a:lumMod val="85000"/>
                    <a:lumOff val="15000"/>
                  </a:schemeClr>
                </a:solidFill>
              </a:rPr>
              <a:t>Kansen</a:t>
            </a:r>
          </a:p>
          <a:p>
            <a:pPr marL="541338" indent="-541338">
              <a:lnSpc>
                <a:spcPct val="150000"/>
              </a:lnSpc>
              <a:buFont typeface="Calibri" pitchFamily="34" charset="0"/>
              <a:buChar char="‐"/>
            </a:pPr>
            <a:r>
              <a:rPr lang="nl-NL" sz="6800" dirty="0" smtClean="0">
                <a:solidFill>
                  <a:schemeClr val="tx1">
                    <a:lumMod val="85000"/>
                    <a:lumOff val="15000"/>
                  </a:schemeClr>
                </a:solidFill>
              </a:rPr>
              <a:t>Jezelf zichtbaar maken en profileren: De Boer Op!</a:t>
            </a:r>
          </a:p>
          <a:p>
            <a:pPr marL="541338" indent="-541338">
              <a:lnSpc>
                <a:spcPct val="150000"/>
              </a:lnSpc>
              <a:buFont typeface="Calibri" pitchFamily="34" charset="0"/>
              <a:buChar char="‐"/>
            </a:pPr>
            <a:r>
              <a:rPr lang="nl-NL" sz="6800" dirty="0" smtClean="0">
                <a:solidFill>
                  <a:schemeClr val="tx1">
                    <a:lumMod val="85000"/>
                    <a:lumOff val="15000"/>
                  </a:schemeClr>
                </a:solidFill>
              </a:rPr>
              <a:t>Open dagen organiseren</a:t>
            </a:r>
          </a:p>
          <a:p>
            <a:pPr marL="541338" indent="-541338">
              <a:lnSpc>
                <a:spcPct val="150000"/>
              </a:lnSpc>
              <a:buFont typeface="Calibri" pitchFamily="34" charset="0"/>
              <a:buChar char="‐"/>
            </a:pPr>
            <a:r>
              <a:rPr lang="nl-NL" sz="6800" dirty="0" smtClean="0">
                <a:solidFill>
                  <a:schemeClr val="tx1">
                    <a:lumMod val="85000"/>
                    <a:lumOff val="15000"/>
                  </a:schemeClr>
                </a:solidFill>
              </a:rPr>
              <a:t>Media aandacht en mond-tot-mond reclame</a:t>
            </a:r>
          </a:p>
          <a:p>
            <a:pPr marL="541338" indent="-541338">
              <a:lnSpc>
                <a:spcPct val="150000"/>
              </a:lnSpc>
              <a:buFont typeface="Calibri" pitchFamily="34" charset="0"/>
              <a:buChar char="‐"/>
            </a:pPr>
            <a:r>
              <a:rPr lang="nl-NL" sz="6800" dirty="0" smtClean="0">
                <a:solidFill>
                  <a:schemeClr val="tx1">
                    <a:lumMod val="85000"/>
                    <a:lumOff val="15000"/>
                  </a:schemeClr>
                </a:solidFill>
              </a:rPr>
              <a:t>Zichtbaarheid in omgeving door vrijwilligerswerk</a:t>
            </a:r>
          </a:p>
          <a:p>
            <a:pPr marL="541338" indent="-541338">
              <a:lnSpc>
                <a:spcPct val="150000"/>
              </a:lnSpc>
              <a:buFont typeface="Calibri" pitchFamily="34" charset="0"/>
              <a:buChar char="‐"/>
            </a:pPr>
            <a:r>
              <a:rPr lang="nl-NL" sz="6800" dirty="0" smtClean="0">
                <a:solidFill>
                  <a:schemeClr val="tx1">
                    <a:lumMod val="85000"/>
                    <a:lumOff val="15000"/>
                  </a:schemeClr>
                </a:solidFill>
              </a:rPr>
              <a:t>Het hebben van een breed netwerk: kennisdelen</a:t>
            </a:r>
          </a:p>
          <a:p>
            <a:pPr marL="541338" indent="-541338">
              <a:lnSpc>
                <a:spcPct val="150000"/>
              </a:lnSpc>
              <a:buFont typeface="Calibri" pitchFamily="34" charset="0"/>
              <a:buChar char="‐"/>
            </a:pPr>
            <a:r>
              <a:rPr lang="nl-NL" sz="6800" dirty="0" smtClean="0">
                <a:solidFill>
                  <a:schemeClr val="tx1">
                    <a:lumMod val="85000"/>
                    <a:lumOff val="15000"/>
                  </a:schemeClr>
                </a:solidFill>
              </a:rPr>
              <a:t>Netwerk onderhouden, persoonlijk contact</a:t>
            </a:r>
          </a:p>
          <a:p>
            <a:pPr marL="541338" indent="-541338">
              <a:lnSpc>
                <a:spcPct val="150000"/>
              </a:lnSpc>
              <a:buFont typeface="Calibri" pitchFamily="34" charset="0"/>
              <a:buChar char="‐"/>
            </a:pPr>
            <a:r>
              <a:rPr lang="nl-NL" sz="6800" dirty="0" smtClean="0">
                <a:solidFill>
                  <a:schemeClr val="tx1">
                    <a:lumMod val="85000"/>
                    <a:lumOff val="15000"/>
                  </a:schemeClr>
                </a:solidFill>
              </a:rPr>
              <a:t>Jezelf samen organiseren en profileren</a:t>
            </a:r>
          </a:p>
          <a:p>
            <a:pPr marL="541338" indent="-541338">
              <a:lnSpc>
                <a:spcPct val="150000"/>
              </a:lnSpc>
              <a:buFont typeface="Calibri" pitchFamily="34" charset="0"/>
              <a:buChar char="‐"/>
            </a:pPr>
            <a:endParaRPr lang="nl-NL" sz="1600" dirty="0" smtClean="0">
              <a:solidFill>
                <a:schemeClr val="tx1">
                  <a:lumMod val="85000"/>
                  <a:lumOff val="15000"/>
                </a:schemeClr>
              </a:solidFill>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nl-NL" sz="6800"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Bedreigingen</a:t>
            </a:r>
          </a:p>
          <a:p>
            <a:pPr marL="541338" indent="-541338">
              <a:lnSpc>
                <a:spcPct val="150000"/>
              </a:lnSpc>
              <a:buFont typeface="Calibri" pitchFamily="34" charset="0"/>
              <a:buChar char="‐"/>
            </a:pPr>
            <a:r>
              <a:rPr lang="nl-NL" sz="6800" dirty="0" smtClean="0">
                <a:solidFill>
                  <a:schemeClr val="tx1">
                    <a:lumMod val="85000"/>
                    <a:lumOff val="15000"/>
                  </a:schemeClr>
                </a:solidFill>
              </a:rPr>
              <a:t>Nog geen contacten met UWV of re-integratiebureaus of gebrek aan enthousiasme</a:t>
            </a:r>
          </a:p>
          <a:p>
            <a:pPr marL="541338" indent="-541338">
              <a:lnSpc>
                <a:spcPct val="150000"/>
              </a:lnSpc>
              <a:buFont typeface="Calibri" pitchFamily="34" charset="0"/>
              <a:buChar char="‐"/>
            </a:pPr>
            <a:r>
              <a:rPr lang="nl-NL" sz="6800" dirty="0" smtClean="0">
                <a:solidFill>
                  <a:schemeClr val="tx1">
                    <a:lumMod val="85000"/>
                    <a:lumOff val="15000"/>
                  </a:schemeClr>
                </a:solidFill>
              </a:rPr>
              <a:t>Hoge drempel om bij gemeente voet aan de grond te krijgen</a:t>
            </a:r>
          </a:p>
          <a:p>
            <a:pPr marL="541338" indent="-541338">
              <a:lnSpc>
                <a:spcPct val="150000"/>
              </a:lnSpc>
              <a:buFont typeface="Calibri" pitchFamily="34" charset="0"/>
              <a:buChar char="‐"/>
            </a:pPr>
            <a:r>
              <a:rPr lang="nl-NL" sz="6800" dirty="0" smtClean="0">
                <a:solidFill>
                  <a:schemeClr val="tx1">
                    <a:lumMod val="85000"/>
                    <a:lumOff val="15000"/>
                  </a:schemeClr>
                </a:solidFill>
              </a:rPr>
              <a:t>Zorginstellingen zien zorgboerderij als concurrent i.v.m. te besteden budget</a:t>
            </a: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nl-NL" sz="1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en-US" sz="25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Resultaten </a:t>
            </a:r>
            <a:r>
              <a:rPr lang="nl-NL" sz="2800" dirty="0" smtClean="0">
                <a:solidFill>
                  <a:schemeClr val="accent3">
                    <a:lumMod val="50000"/>
                  </a:schemeClr>
                </a:solidFill>
                <a:latin typeface="Cambria" pitchFamily="18" charset="0"/>
              </a:rPr>
              <a:t>(6) </a:t>
            </a:r>
            <a:endParaRPr lang="nl-NL" sz="2800"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pic>
        <p:nvPicPr>
          <p:cNvPr id="22530" name="Picture 2"/>
          <p:cNvPicPr>
            <a:picLocks noGrp="1" noChangeAspect="1" noChangeArrowheads="1"/>
          </p:cNvPicPr>
          <p:nvPr>
            <p:ph idx="1"/>
          </p:nvPr>
        </p:nvPicPr>
        <p:blipFill>
          <a:blip r:embed="rId3" cstate="print"/>
          <a:srcRect t="5004" b="4801"/>
          <a:stretch>
            <a:fillRect/>
          </a:stretch>
        </p:blipFill>
        <p:spPr bwMode="auto">
          <a:xfrm>
            <a:off x="0" y="1988840"/>
            <a:ext cx="9144000" cy="4896544"/>
          </a:xfrm>
          <a:prstGeom prst="rect">
            <a:avLst/>
          </a:prstGeom>
          <a:noFill/>
          <a:ln w="9525">
            <a:noFill/>
            <a:miter lim="800000"/>
            <a:headEnd/>
            <a:tailEnd/>
          </a:ln>
        </p:spPr>
      </p:pic>
      <p:sp>
        <p:nvSpPr>
          <p:cNvPr id="8" name="Rechthoek 7"/>
          <p:cNvSpPr/>
          <p:nvPr/>
        </p:nvSpPr>
        <p:spPr>
          <a:xfrm>
            <a:off x="539552" y="1412776"/>
            <a:ext cx="1428661" cy="506292"/>
          </a:xfrm>
          <a:prstGeom prst="rect">
            <a:avLst/>
          </a:prstGeom>
        </p:spPr>
        <p:txBody>
          <a:bodyPr wrap="none">
            <a:spAutoFit/>
          </a:bodyPr>
          <a:lstStyle/>
          <a:p>
            <a:pPr marL="541338" lvl="0" indent="-541338">
              <a:lnSpc>
                <a:spcPct val="150000"/>
              </a:lnSpc>
              <a:spcBef>
                <a:spcPct val="20000"/>
              </a:spcBef>
              <a:defRPr/>
            </a:pPr>
            <a:r>
              <a:rPr lang="nl-NL" sz="2000" dirty="0" smtClean="0">
                <a:solidFill>
                  <a:schemeClr val="accent6">
                    <a:lumMod val="50000"/>
                  </a:schemeClr>
                </a:solidFill>
              </a:rPr>
              <a:t>CAPACITEIT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Resultaten </a:t>
            </a:r>
            <a:r>
              <a:rPr lang="nl-NL" sz="2800" dirty="0" smtClean="0">
                <a:solidFill>
                  <a:schemeClr val="accent3">
                    <a:lumMod val="50000"/>
                  </a:schemeClr>
                </a:solidFill>
                <a:latin typeface="Cambria" pitchFamily="18" charset="0"/>
              </a:rPr>
              <a:t>(7) </a:t>
            </a:r>
            <a:endParaRPr lang="nl-NL" sz="2800"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jdelijke aanduiding voor inhoud 2"/>
          <p:cNvSpPr txBox="1">
            <a:spLocks/>
          </p:cNvSpPr>
          <p:nvPr/>
        </p:nvSpPr>
        <p:spPr>
          <a:xfrm>
            <a:off x="395536" y="1556792"/>
            <a:ext cx="8352928" cy="5112568"/>
          </a:xfrm>
          <a:prstGeom prst="rect">
            <a:avLst/>
          </a:prstGeom>
        </p:spPr>
        <p:txBody>
          <a:bodyPr vert="horz" lIns="91440" tIns="45720" rIns="91440" bIns="45720" rtlCol="0">
            <a:normAutofit fontScale="77500" lnSpcReduction="20000"/>
          </a:bodyPr>
          <a:lstStyle/>
          <a:p>
            <a:pPr marL="541338" marR="0" lvl="0" indent="-541338" algn="l" defTabSz="914400" rtl="0" eaLnBrk="1" fontAlgn="auto" latinLnBrk="0" hangingPunct="1">
              <a:lnSpc>
                <a:spcPct val="150000"/>
              </a:lnSpc>
              <a:spcBef>
                <a:spcPct val="20000"/>
              </a:spcBef>
              <a:spcAft>
                <a:spcPts val="0"/>
              </a:spcAft>
              <a:buClrTx/>
              <a:buSzTx/>
              <a:tabLst/>
              <a:defRPr/>
            </a:pPr>
            <a:r>
              <a:rPr kumimoji="0" lang="nl-NL" sz="2400" b="0" i="0" u="none" strike="noStrike" kern="1200" cap="none" spc="0" normalizeH="0" baseline="0" noProof="0" dirty="0" smtClean="0">
                <a:ln>
                  <a:noFill/>
                </a:ln>
                <a:solidFill>
                  <a:schemeClr val="accent6">
                    <a:lumMod val="50000"/>
                  </a:schemeClr>
                </a:solidFill>
                <a:effectLst/>
                <a:uLnTx/>
                <a:uFillTx/>
                <a:latin typeface="+mn-lt"/>
                <a:ea typeface="+mn-ea"/>
                <a:cs typeface="+mn-cs"/>
              </a:rPr>
              <a:t>CAPACITEIT</a:t>
            </a:r>
            <a:r>
              <a:rPr kumimoji="0" lang="nl-NL" sz="2400" b="0" i="0" u="none" strike="noStrike" kern="1200" cap="none" spc="0" normalizeH="0" noProof="0" dirty="0" smtClean="0">
                <a:ln>
                  <a:noFill/>
                </a:ln>
                <a:solidFill>
                  <a:schemeClr val="accent6">
                    <a:lumMod val="50000"/>
                  </a:schemeClr>
                </a:solidFill>
                <a:effectLst/>
                <a:uLnTx/>
                <a:uFillTx/>
                <a:latin typeface="+mn-lt"/>
                <a:ea typeface="+mn-ea"/>
                <a:cs typeface="+mn-cs"/>
              </a:rPr>
              <a:t> </a:t>
            </a:r>
            <a:endParaRPr kumimoji="0" lang="nl-NL" sz="24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lang="nl-NL" sz="2200" b="1" dirty="0" smtClean="0">
                <a:solidFill>
                  <a:schemeClr val="tx1">
                    <a:lumMod val="85000"/>
                    <a:lumOff val="15000"/>
                  </a:schemeClr>
                </a:solidFill>
              </a:rPr>
              <a:t>Competenties transities</a:t>
            </a:r>
          </a:p>
          <a:p>
            <a:pPr marL="541338" indent="-541338">
              <a:lnSpc>
                <a:spcPct val="150000"/>
              </a:lnSpc>
            </a:pPr>
            <a:r>
              <a:rPr lang="nl-NL" sz="2200" dirty="0" smtClean="0">
                <a:solidFill>
                  <a:schemeClr val="tx1">
                    <a:lumMod val="85000"/>
                    <a:lumOff val="15000"/>
                  </a:schemeClr>
                </a:solidFill>
              </a:rPr>
              <a:t>	</a:t>
            </a:r>
            <a:r>
              <a:rPr lang="nl-NL" sz="2200" u="sng" dirty="0" smtClean="0">
                <a:solidFill>
                  <a:schemeClr val="tx1">
                    <a:lumMod val="85000"/>
                    <a:lumOff val="15000"/>
                  </a:schemeClr>
                </a:solidFill>
              </a:rPr>
              <a:t>“</a:t>
            </a:r>
            <a:r>
              <a:rPr lang="nl-NL" sz="2200" i="1" u="sng" dirty="0" smtClean="0">
                <a:solidFill>
                  <a:schemeClr val="tx1">
                    <a:lumMod val="85000"/>
                    <a:lumOff val="15000"/>
                  </a:schemeClr>
                </a:solidFill>
              </a:rPr>
              <a:t>Ondernemend zijn: het </a:t>
            </a:r>
            <a:r>
              <a:rPr lang="nl-NL" sz="2200" i="1" u="sng" dirty="0">
                <a:solidFill>
                  <a:schemeClr val="tx1">
                    <a:lumMod val="85000"/>
                    <a:lumOff val="15000"/>
                  </a:schemeClr>
                </a:solidFill>
              </a:rPr>
              <a:t>zien van mogelijkheden en deze ook </a:t>
            </a:r>
            <a:r>
              <a:rPr lang="nl-NL" sz="2200" i="1" u="sng" dirty="0" smtClean="0">
                <a:solidFill>
                  <a:schemeClr val="tx1">
                    <a:lumMod val="85000"/>
                    <a:lumOff val="15000"/>
                  </a:schemeClr>
                </a:solidFill>
              </a:rPr>
              <a:t>aangaan”</a:t>
            </a:r>
          </a:p>
          <a:p>
            <a:pPr marL="998538" lvl="1" indent="-541338">
              <a:lnSpc>
                <a:spcPct val="150000"/>
              </a:lnSpc>
              <a:buFont typeface="Calibri" pitchFamily="34" charset="0"/>
              <a:buChar char="‐"/>
            </a:pPr>
            <a:r>
              <a:rPr lang="nl-NL" sz="2200" dirty="0" smtClean="0">
                <a:solidFill>
                  <a:schemeClr val="tx1">
                    <a:lumMod val="85000"/>
                    <a:lumOff val="15000"/>
                  </a:schemeClr>
                </a:solidFill>
              </a:rPr>
              <a:t>Op </a:t>
            </a:r>
            <a:r>
              <a:rPr lang="nl-NL" sz="2200" dirty="0">
                <a:solidFill>
                  <a:schemeClr val="tx1">
                    <a:lumMod val="85000"/>
                    <a:lumOff val="15000"/>
                  </a:schemeClr>
                </a:solidFill>
              </a:rPr>
              <a:t>de hoogte zijn van alle politieke </a:t>
            </a:r>
            <a:r>
              <a:rPr lang="nl-NL" sz="2200" dirty="0" smtClean="0">
                <a:solidFill>
                  <a:schemeClr val="tx1">
                    <a:lumMod val="85000"/>
                    <a:lumOff val="15000"/>
                  </a:schemeClr>
                </a:solidFill>
              </a:rPr>
              <a:t>ontwikkelingen</a:t>
            </a:r>
          </a:p>
          <a:p>
            <a:pPr marL="998538" lvl="1" indent="-541338">
              <a:lnSpc>
                <a:spcPct val="150000"/>
              </a:lnSpc>
              <a:buFont typeface="Calibri" pitchFamily="34" charset="0"/>
              <a:buChar char="‐"/>
            </a:pPr>
            <a:r>
              <a:rPr lang="nl-NL" sz="2200" dirty="0" smtClean="0">
                <a:solidFill>
                  <a:schemeClr val="tx1">
                    <a:lumMod val="85000"/>
                    <a:lumOff val="15000"/>
                  </a:schemeClr>
                </a:solidFill>
              </a:rPr>
              <a:t>Flexibel zijn</a:t>
            </a:r>
          </a:p>
          <a:p>
            <a:pPr marL="998538" lvl="1" indent="-541338">
              <a:lnSpc>
                <a:spcPct val="150000"/>
              </a:lnSpc>
              <a:buFont typeface="Calibri" pitchFamily="34" charset="0"/>
              <a:buChar char="‐"/>
            </a:pPr>
            <a:r>
              <a:rPr lang="nl-NL" sz="2200" dirty="0" smtClean="0">
                <a:solidFill>
                  <a:schemeClr val="tx1">
                    <a:lumMod val="85000"/>
                    <a:lumOff val="15000"/>
                  </a:schemeClr>
                </a:solidFill>
              </a:rPr>
              <a:t>Snel kunnen schakelen</a:t>
            </a:r>
          </a:p>
          <a:p>
            <a:pPr marL="998538" lvl="1" indent="-541338">
              <a:lnSpc>
                <a:spcPct val="150000"/>
              </a:lnSpc>
              <a:buFont typeface="Calibri" pitchFamily="34" charset="0"/>
              <a:buChar char="‐"/>
            </a:pPr>
            <a:r>
              <a:rPr lang="nl-NL" sz="2200" dirty="0" smtClean="0">
                <a:solidFill>
                  <a:schemeClr val="tx1">
                    <a:lumMod val="85000"/>
                    <a:lumOff val="15000"/>
                  </a:schemeClr>
                </a:solidFill>
              </a:rPr>
              <a:t>Volhouden </a:t>
            </a:r>
            <a:r>
              <a:rPr lang="nl-NL" sz="2200" dirty="0">
                <a:solidFill>
                  <a:schemeClr val="tx1">
                    <a:lumMod val="85000"/>
                    <a:lumOff val="15000"/>
                  </a:schemeClr>
                </a:solidFill>
              </a:rPr>
              <a:t>en </a:t>
            </a:r>
            <a:r>
              <a:rPr lang="nl-NL" sz="2200" dirty="0" smtClean="0">
                <a:solidFill>
                  <a:schemeClr val="tx1">
                    <a:lumMod val="85000"/>
                    <a:lumOff val="15000"/>
                  </a:schemeClr>
                </a:solidFill>
              </a:rPr>
              <a:t>doorzetten</a:t>
            </a:r>
          </a:p>
          <a:p>
            <a:pPr marL="998538" lvl="1" indent="-541338">
              <a:lnSpc>
                <a:spcPct val="150000"/>
              </a:lnSpc>
              <a:buFont typeface="Calibri" pitchFamily="34" charset="0"/>
              <a:buChar char="‐"/>
            </a:pPr>
            <a:r>
              <a:rPr lang="nl-NL" sz="2200" dirty="0" smtClean="0">
                <a:solidFill>
                  <a:schemeClr val="tx1">
                    <a:lumMod val="85000"/>
                    <a:lumOff val="15000"/>
                  </a:schemeClr>
                </a:solidFill>
              </a:rPr>
              <a:t>Netwerken</a:t>
            </a:r>
          </a:p>
          <a:p>
            <a:pPr marL="998538" lvl="1" indent="-541338">
              <a:lnSpc>
                <a:spcPct val="150000"/>
              </a:lnSpc>
              <a:buFont typeface="Calibri" pitchFamily="34" charset="0"/>
              <a:buChar char="‐"/>
            </a:pPr>
            <a:r>
              <a:rPr lang="nl-NL" sz="2200" dirty="0" smtClean="0">
                <a:solidFill>
                  <a:schemeClr val="tx1">
                    <a:lumMod val="85000"/>
                    <a:lumOff val="15000"/>
                  </a:schemeClr>
                </a:solidFill>
              </a:rPr>
              <a:t>Samenwerken</a:t>
            </a:r>
          </a:p>
          <a:p>
            <a:pPr marL="998538" lvl="1" indent="-541338">
              <a:lnSpc>
                <a:spcPct val="150000"/>
              </a:lnSpc>
              <a:buFont typeface="Calibri" pitchFamily="34" charset="0"/>
              <a:buChar char="‐"/>
            </a:pPr>
            <a:r>
              <a:rPr lang="nl-NL" sz="2200" dirty="0" smtClean="0">
                <a:solidFill>
                  <a:schemeClr val="tx1">
                    <a:lumMod val="85000"/>
                    <a:lumOff val="15000"/>
                  </a:schemeClr>
                </a:solidFill>
              </a:rPr>
              <a:t>Communicatief zijn</a:t>
            </a:r>
          </a:p>
          <a:p>
            <a:pPr marL="998538" lvl="1" indent="-541338">
              <a:lnSpc>
                <a:spcPct val="150000"/>
              </a:lnSpc>
              <a:buFont typeface="Calibri" pitchFamily="34" charset="0"/>
              <a:buChar char="‐"/>
            </a:pPr>
            <a:r>
              <a:rPr lang="nl-NL" sz="2200" dirty="0" smtClean="0">
                <a:solidFill>
                  <a:schemeClr val="tx1">
                    <a:lumMod val="85000"/>
                    <a:lumOff val="15000"/>
                  </a:schemeClr>
                </a:solidFill>
              </a:rPr>
              <a:t>Jezelf profileren</a:t>
            </a:r>
          </a:p>
          <a:p>
            <a:pPr marL="998538" lvl="1" indent="-541338">
              <a:lnSpc>
                <a:spcPct val="150000"/>
              </a:lnSpc>
              <a:buFont typeface="Calibri" pitchFamily="34" charset="0"/>
              <a:buChar char="‐"/>
            </a:pPr>
            <a:r>
              <a:rPr lang="nl-NL" sz="2200" dirty="0">
                <a:solidFill>
                  <a:schemeClr val="tx1">
                    <a:lumMod val="85000"/>
                    <a:lumOff val="15000"/>
                  </a:schemeClr>
                </a:solidFill>
              </a:rPr>
              <a:t>J</a:t>
            </a:r>
            <a:r>
              <a:rPr lang="nl-NL" sz="2200" dirty="0" smtClean="0">
                <a:solidFill>
                  <a:schemeClr val="tx1">
                    <a:lumMod val="85000"/>
                    <a:lumOff val="15000"/>
                  </a:schemeClr>
                </a:solidFill>
              </a:rPr>
              <a:t>ezelf </a:t>
            </a:r>
            <a:r>
              <a:rPr lang="nl-NL" sz="2200" dirty="0">
                <a:solidFill>
                  <a:schemeClr val="tx1">
                    <a:lumMod val="85000"/>
                    <a:lumOff val="15000"/>
                  </a:schemeClr>
                </a:solidFill>
              </a:rPr>
              <a:t>kwetsbaar </a:t>
            </a:r>
            <a:r>
              <a:rPr lang="nl-NL" sz="2200" dirty="0" smtClean="0">
                <a:solidFill>
                  <a:schemeClr val="tx1">
                    <a:lumMod val="85000"/>
                    <a:lumOff val="15000"/>
                  </a:schemeClr>
                </a:solidFill>
              </a:rPr>
              <a:t>durven opstellen en ontwikkelen (klankbord)</a:t>
            </a:r>
          </a:p>
          <a:p>
            <a:pPr marL="998538" lvl="1" indent="-541338">
              <a:lnSpc>
                <a:spcPct val="150000"/>
              </a:lnSpc>
              <a:buFont typeface="Calibri" pitchFamily="34" charset="0"/>
              <a:buChar char="‐"/>
            </a:pPr>
            <a:r>
              <a:rPr lang="nl-NL" sz="2200" dirty="0">
                <a:solidFill>
                  <a:schemeClr val="tx1">
                    <a:lumMod val="85000"/>
                    <a:lumOff val="15000"/>
                  </a:schemeClr>
                </a:solidFill>
              </a:rPr>
              <a:t>C</a:t>
            </a:r>
            <a:r>
              <a:rPr lang="nl-NL" sz="2200" dirty="0" smtClean="0">
                <a:solidFill>
                  <a:schemeClr val="tx1">
                    <a:lumMod val="85000"/>
                    <a:lumOff val="15000"/>
                  </a:schemeClr>
                </a:solidFill>
              </a:rPr>
              <a:t>reatief </a:t>
            </a:r>
            <a:r>
              <a:rPr lang="nl-NL" sz="2200" dirty="0">
                <a:solidFill>
                  <a:schemeClr val="tx1">
                    <a:lumMod val="85000"/>
                    <a:lumOff val="15000"/>
                  </a:schemeClr>
                </a:solidFill>
              </a:rPr>
              <a:t>met uitdagingen kunnen </a:t>
            </a:r>
            <a:r>
              <a:rPr lang="nl-NL" sz="2200" dirty="0" smtClean="0">
                <a:solidFill>
                  <a:schemeClr val="tx1">
                    <a:lumMod val="85000"/>
                    <a:lumOff val="15000"/>
                  </a:schemeClr>
                </a:solidFill>
              </a:rPr>
              <a:t>omgaan</a:t>
            </a:r>
          </a:p>
          <a:p>
            <a:pPr marL="998538" lvl="1" indent="-541338">
              <a:lnSpc>
                <a:spcPct val="150000"/>
              </a:lnSpc>
              <a:buFont typeface="Calibri" pitchFamily="34" charset="0"/>
              <a:buChar char="‐"/>
            </a:pPr>
            <a:r>
              <a:rPr lang="nl-NL" sz="2200" dirty="0" smtClean="0">
                <a:solidFill>
                  <a:schemeClr val="tx1">
                    <a:lumMod val="85000"/>
                    <a:lumOff val="15000"/>
                  </a:schemeClr>
                </a:solidFill>
              </a:rPr>
              <a:t>Je hart moet er liggen om met deze doelgroepen te werken</a:t>
            </a:r>
            <a:endParaRPr kumimoji="0" lang="nl-NL"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en-US" sz="25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Resultaten </a:t>
            </a:r>
            <a:r>
              <a:rPr lang="nl-NL" sz="2800" dirty="0" smtClean="0">
                <a:solidFill>
                  <a:schemeClr val="accent3">
                    <a:lumMod val="50000"/>
                  </a:schemeClr>
                </a:solidFill>
                <a:latin typeface="Cambria" pitchFamily="18" charset="0"/>
              </a:rPr>
              <a:t>(8) </a:t>
            </a:r>
            <a:endParaRPr lang="nl-NL" sz="2800"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jdelijke aanduiding voor inhoud 2"/>
          <p:cNvSpPr txBox="1">
            <a:spLocks/>
          </p:cNvSpPr>
          <p:nvPr/>
        </p:nvSpPr>
        <p:spPr>
          <a:xfrm>
            <a:off x="395536" y="1628800"/>
            <a:ext cx="8352928" cy="4896544"/>
          </a:xfrm>
          <a:prstGeom prst="rect">
            <a:avLst/>
          </a:prstGeom>
        </p:spPr>
        <p:txBody>
          <a:bodyPr vert="horz" lIns="91440" tIns="45720" rIns="91440" bIns="45720" rtlCol="0">
            <a:normAutofit fontScale="70000" lnSpcReduction="20000"/>
          </a:bodyPr>
          <a:lstStyle/>
          <a:p>
            <a:pPr marL="541338" marR="0" lvl="0" indent="-541338" algn="l" defTabSz="914400" rtl="0" eaLnBrk="1" fontAlgn="auto" latinLnBrk="0" hangingPunct="1">
              <a:lnSpc>
                <a:spcPct val="150000"/>
              </a:lnSpc>
              <a:spcBef>
                <a:spcPct val="20000"/>
              </a:spcBef>
              <a:spcAft>
                <a:spcPts val="0"/>
              </a:spcAft>
              <a:buClrTx/>
              <a:buSzTx/>
              <a:tabLst/>
              <a:defRPr/>
            </a:pPr>
            <a:r>
              <a:rPr kumimoji="0" lang="nl-NL" sz="2900" b="0" i="0" u="none" strike="noStrike" kern="1200" cap="none" spc="0" normalizeH="0" baseline="0" noProof="0" dirty="0" smtClean="0">
                <a:ln>
                  <a:noFill/>
                </a:ln>
                <a:solidFill>
                  <a:schemeClr val="accent6">
                    <a:lumMod val="50000"/>
                  </a:schemeClr>
                </a:solidFill>
                <a:effectLst/>
                <a:uLnTx/>
                <a:uFillTx/>
                <a:latin typeface="+mn-lt"/>
                <a:ea typeface="+mn-ea"/>
                <a:cs typeface="+mn-cs"/>
              </a:rPr>
              <a:t>CAPACITEIT</a:t>
            </a:r>
            <a:r>
              <a:rPr kumimoji="0" lang="nl-NL" sz="2900" b="0" i="0" u="none" strike="noStrike" kern="1200" cap="none" spc="0" normalizeH="0" noProof="0" dirty="0" smtClean="0">
                <a:ln>
                  <a:noFill/>
                </a:ln>
                <a:solidFill>
                  <a:schemeClr val="accent6">
                    <a:lumMod val="50000"/>
                  </a:schemeClr>
                </a:solidFill>
                <a:effectLst/>
                <a:uLnTx/>
                <a:uFillTx/>
                <a:latin typeface="+mn-lt"/>
                <a:ea typeface="+mn-ea"/>
                <a:cs typeface="+mn-cs"/>
              </a:rPr>
              <a:t> </a:t>
            </a:r>
            <a:endParaRPr kumimoji="0" lang="nl-NL" sz="29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lang="nl-NL" sz="2600" b="1" dirty="0" smtClean="0">
                <a:solidFill>
                  <a:schemeClr val="tx1">
                    <a:lumMod val="85000"/>
                    <a:lumOff val="15000"/>
                  </a:schemeClr>
                </a:solidFill>
              </a:rPr>
              <a:t>Kansen</a:t>
            </a:r>
          </a:p>
          <a:p>
            <a:pPr marL="541338" indent="-541338">
              <a:lnSpc>
                <a:spcPct val="150000"/>
              </a:lnSpc>
              <a:buFont typeface="Calibri" pitchFamily="34" charset="0"/>
              <a:buChar char="‐"/>
            </a:pPr>
            <a:r>
              <a:rPr lang="nl-NL" sz="2600" dirty="0" smtClean="0">
                <a:solidFill>
                  <a:schemeClr val="tx1">
                    <a:lumMod val="85000"/>
                    <a:lumOff val="15000"/>
                  </a:schemeClr>
                </a:solidFill>
              </a:rPr>
              <a:t>Breed aanbod, meerdere financiële pijlers (risicospreiding)</a:t>
            </a:r>
          </a:p>
          <a:p>
            <a:pPr marL="541338" indent="-541338">
              <a:lnSpc>
                <a:spcPct val="150000"/>
              </a:lnSpc>
              <a:buFont typeface="Calibri" pitchFamily="34" charset="0"/>
              <a:buChar char="‐"/>
            </a:pPr>
            <a:r>
              <a:rPr lang="nl-NL" sz="2600" dirty="0" smtClean="0">
                <a:solidFill>
                  <a:schemeClr val="tx1">
                    <a:lumMod val="85000"/>
                    <a:lumOff val="15000"/>
                  </a:schemeClr>
                </a:solidFill>
              </a:rPr>
              <a:t>Volledig traject van Onderwijs en Participatie</a:t>
            </a:r>
          </a:p>
          <a:p>
            <a:pPr marL="541338" indent="-541338">
              <a:lnSpc>
                <a:spcPct val="150000"/>
              </a:lnSpc>
              <a:buFont typeface="Calibri" pitchFamily="34" charset="0"/>
              <a:buChar char="‐"/>
            </a:pPr>
            <a:r>
              <a:rPr lang="nl-NL" sz="2600" dirty="0" smtClean="0">
                <a:solidFill>
                  <a:schemeClr val="tx1">
                    <a:lumMod val="85000"/>
                    <a:lumOff val="15000"/>
                  </a:schemeClr>
                </a:solidFill>
              </a:rPr>
              <a:t>Competentiebeleid met mogelijkheden voor certificaten</a:t>
            </a:r>
          </a:p>
          <a:p>
            <a:pPr marL="541338" indent="-541338">
              <a:lnSpc>
                <a:spcPct val="150000"/>
              </a:lnSpc>
              <a:buFont typeface="Calibri" pitchFamily="34" charset="0"/>
              <a:buChar char="‐"/>
            </a:pPr>
            <a:r>
              <a:rPr lang="nl-NL" sz="2600" dirty="0" smtClean="0">
                <a:solidFill>
                  <a:schemeClr val="tx1">
                    <a:lumMod val="85000"/>
                    <a:lumOff val="15000"/>
                  </a:schemeClr>
                </a:solidFill>
              </a:rPr>
              <a:t>Sponsoring in de vorm van stichting ‘Vrienden van…’</a:t>
            </a:r>
          </a:p>
          <a:p>
            <a:pPr marL="541338" indent="-541338">
              <a:lnSpc>
                <a:spcPct val="150000"/>
              </a:lnSpc>
              <a:buFont typeface="Calibri" pitchFamily="34" charset="0"/>
              <a:buChar char="‐"/>
            </a:pPr>
            <a:endParaRPr lang="nl-NL" sz="600" dirty="0" smtClean="0">
              <a:solidFill>
                <a:schemeClr val="tx1">
                  <a:lumMod val="85000"/>
                  <a:lumOff val="15000"/>
                </a:schemeClr>
              </a:solidFill>
            </a:endParaRPr>
          </a:p>
          <a:p>
            <a:pPr marL="541338" lvl="0" indent="-541338">
              <a:lnSpc>
                <a:spcPct val="150000"/>
              </a:lnSpc>
              <a:buFont typeface="Wingdings" pitchFamily="2" charset="2"/>
              <a:buChar char="§"/>
            </a:pPr>
            <a:r>
              <a:rPr lang="nl-NL" sz="2600" b="1" dirty="0" smtClean="0">
                <a:solidFill>
                  <a:schemeClr val="tx1">
                    <a:lumMod val="85000"/>
                    <a:lumOff val="15000"/>
                  </a:schemeClr>
                </a:solidFill>
              </a:rPr>
              <a:t>Bedreigingen</a:t>
            </a:r>
          </a:p>
          <a:p>
            <a:pPr marL="541338" indent="-541338">
              <a:lnSpc>
                <a:spcPct val="150000"/>
              </a:lnSpc>
              <a:buFont typeface="Calibri" pitchFamily="34" charset="0"/>
              <a:buChar char="‐"/>
            </a:pPr>
            <a:r>
              <a:rPr lang="nl-NL" sz="2600" dirty="0" smtClean="0">
                <a:solidFill>
                  <a:schemeClr val="tx1">
                    <a:lumMod val="85000"/>
                    <a:lumOff val="15000"/>
                  </a:schemeClr>
                </a:solidFill>
              </a:rPr>
              <a:t>Persoonlijke en individuele aandacht, vast gezicht = kwetsbaarheid</a:t>
            </a:r>
          </a:p>
          <a:p>
            <a:pPr marL="541338" indent="-541338">
              <a:lnSpc>
                <a:spcPct val="150000"/>
              </a:lnSpc>
              <a:buFont typeface="Calibri" pitchFamily="34" charset="0"/>
              <a:buChar char="‐"/>
            </a:pPr>
            <a:r>
              <a:rPr lang="nl-NL" sz="2600" dirty="0" smtClean="0">
                <a:solidFill>
                  <a:schemeClr val="tx1">
                    <a:lumMod val="85000"/>
                    <a:lumOff val="15000"/>
                  </a:schemeClr>
                </a:solidFill>
              </a:rPr>
              <a:t>Netwerken is soms lastig omdat boeren zelf hulpverlening doen</a:t>
            </a:r>
          </a:p>
          <a:p>
            <a:pPr marL="541338" indent="-541338">
              <a:lnSpc>
                <a:spcPct val="150000"/>
              </a:lnSpc>
              <a:buFont typeface="Calibri" pitchFamily="34" charset="0"/>
              <a:buChar char="‐"/>
            </a:pPr>
            <a:r>
              <a:rPr lang="nl-NL" sz="2600" dirty="0" smtClean="0">
                <a:solidFill>
                  <a:schemeClr val="tx1">
                    <a:lumMod val="85000"/>
                    <a:lumOff val="15000"/>
                  </a:schemeClr>
                </a:solidFill>
              </a:rPr>
              <a:t>24/7 klaarstaan voor deelnemers, hierdoor minder tijd voor privézaken</a:t>
            </a:r>
          </a:p>
          <a:p>
            <a:pPr marL="541338" indent="-541338">
              <a:lnSpc>
                <a:spcPct val="150000"/>
              </a:lnSpc>
              <a:buFont typeface="Calibri" pitchFamily="34" charset="0"/>
              <a:buChar char="‐"/>
            </a:pPr>
            <a:r>
              <a:rPr lang="nl-NL" sz="2600" dirty="0" smtClean="0">
                <a:solidFill>
                  <a:schemeClr val="tx1">
                    <a:lumMod val="85000"/>
                    <a:lumOff val="15000"/>
                  </a:schemeClr>
                </a:solidFill>
              </a:rPr>
              <a:t>Kleinschaligheid van de boerderij, niet overal invulling aan kunnen geven</a:t>
            </a:r>
          </a:p>
          <a:p>
            <a:pPr marL="541338" indent="-541338">
              <a:lnSpc>
                <a:spcPct val="150000"/>
              </a:lnSpc>
              <a:buFont typeface="Calibri" pitchFamily="34" charset="0"/>
              <a:buChar char="‐"/>
            </a:pPr>
            <a:r>
              <a:rPr lang="nl-NL" sz="2600" dirty="0" smtClean="0">
                <a:solidFill>
                  <a:schemeClr val="tx1">
                    <a:lumMod val="85000"/>
                    <a:lumOff val="15000"/>
                  </a:schemeClr>
                </a:solidFill>
              </a:rPr>
              <a:t>Huidig personeel is te praktijkgericht</a:t>
            </a:r>
            <a:endParaRPr lang="nl-NL" sz="2600" b="1" dirty="0" smtClean="0">
              <a:solidFill>
                <a:schemeClr val="tx1">
                  <a:lumMod val="85000"/>
                  <a:lumOff val="15000"/>
                </a:schemeClr>
              </a:solidFill>
            </a:endParaRPr>
          </a:p>
          <a:p>
            <a:pPr marL="541338" indent="-541338">
              <a:lnSpc>
                <a:spcPct val="150000"/>
              </a:lnSpc>
              <a:buFont typeface="Calibri" pitchFamily="34" charset="0"/>
              <a:buChar char="‐"/>
            </a:pPr>
            <a:endParaRPr lang="nl-NL" sz="3200" dirty="0" smtClean="0">
              <a:solidFill>
                <a:schemeClr val="tx1">
                  <a:lumMod val="85000"/>
                  <a:lumOff val="15000"/>
                </a:schemeClr>
              </a:solidFill>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nl-NL" sz="1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en-US" sz="25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Conclusie </a:t>
            </a:r>
            <a:endParaRPr lang="nl-NL" sz="2800" b="1" dirty="0">
              <a:solidFill>
                <a:schemeClr val="accent3">
                  <a:lumMod val="50000"/>
                </a:schemeClr>
              </a:solidFill>
              <a:latin typeface="Cambria" pitchFamily="18" charset="0"/>
            </a:endParaRPr>
          </a:p>
        </p:txBody>
      </p:sp>
      <p:pic>
        <p:nvPicPr>
          <p:cNvPr id="7" name="Afbeelding 6" descr="logoBoer&amp;Zorg"/>
          <p:cNvPicPr/>
          <p:nvPr/>
        </p:nvPicPr>
        <p:blipFill>
          <a:blip r:embed="rId3"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8" name="Tijdelijke aanduiding voor inhoud 2"/>
          <p:cNvSpPr>
            <a:spLocks noGrp="1"/>
          </p:cNvSpPr>
          <p:nvPr>
            <p:ph idx="1"/>
          </p:nvPr>
        </p:nvSpPr>
        <p:spPr>
          <a:xfrm>
            <a:off x="457200" y="1556792"/>
            <a:ext cx="8229600" cy="5040560"/>
          </a:xfrm>
        </p:spPr>
        <p:txBody>
          <a:bodyPr>
            <a:normAutofit fontScale="55000" lnSpcReduction="20000"/>
          </a:bodyPr>
          <a:lstStyle/>
          <a:p>
            <a:pPr marL="541338" indent="-541338">
              <a:lnSpc>
                <a:spcPct val="150000"/>
              </a:lnSpc>
              <a:buFont typeface="Wingdings" pitchFamily="2" charset="2"/>
              <a:buChar char="§"/>
            </a:pPr>
            <a:r>
              <a:rPr lang="nl-NL" sz="3500" dirty="0" smtClean="0">
                <a:solidFill>
                  <a:schemeClr val="tx1">
                    <a:lumMod val="85000"/>
                    <a:lumOff val="15000"/>
                  </a:schemeClr>
                </a:solidFill>
              </a:rPr>
              <a:t>Meeste bedreigingen binnen ‘Institutioneel’: financiering en onduidelijkheden toekomst binnen gemeenten</a:t>
            </a:r>
          </a:p>
          <a:p>
            <a:pPr marL="541338" indent="-541338">
              <a:lnSpc>
                <a:spcPct val="150000"/>
              </a:lnSpc>
              <a:buFont typeface="Wingdings" pitchFamily="2" charset="2"/>
              <a:buChar char="§"/>
            </a:pPr>
            <a:r>
              <a:rPr lang="nl-NL" sz="3500" dirty="0" smtClean="0">
                <a:solidFill>
                  <a:schemeClr val="tx1">
                    <a:lumMod val="85000"/>
                    <a:lumOff val="15000"/>
                  </a:schemeClr>
                </a:solidFill>
              </a:rPr>
              <a:t>Meest kansen binnen ‘Interactie’: interactie zorgboerderij en omgeving is essentieel, individueel maar ook collectief profileren: ‘De Boer Op!’</a:t>
            </a:r>
          </a:p>
          <a:p>
            <a:pPr marL="541338" indent="-541338">
              <a:lnSpc>
                <a:spcPct val="150000"/>
              </a:lnSpc>
              <a:buFont typeface="Wingdings" pitchFamily="2" charset="2"/>
              <a:buChar char="§"/>
            </a:pPr>
            <a:r>
              <a:rPr lang="nl-NL" sz="3500" dirty="0" smtClean="0">
                <a:solidFill>
                  <a:schemeClr val="tx1">
                    <a:lumMod val="85000"/>
                    <a:lumOff val="15000"/>
                  </a:schemeClr>
                </a:solidFill>
              </a:rPr>
              <a:t>Kritisch eigen bedrijf beoordelen op mogelijkheden en competenties voor Onderwijs en/ of Participatie </a:t>
            </a:r>
          </a:p>
          <a:p>
            <a:pPr marL="941388" lvl="1" indent="-541338">
              <a:lnSpc>
                <a:spcPct val="150000"/>
              </a:lnSpc>
              <a:buFont typeface="Calibri" pitchFamily="34" charset="0"/>
              <a:buChar char="‐"/>
            </a:pPr>
            <a:r>
              <a:rPr lang="nl-NL" sz="3500" dirty="0" smtClean="0">
                <a:solidFill>
                  <a:schemeClr val="tx1">
                    <a:lumMod val="85000"/>
                    <a:lumOff val="15000"/>
                  </a:schemeClr>
                </a:solidFill>
              </a:rPr>
              <a:t>Leren van aanpak good practice zorgboeren: spiegelen</a:t>
            </a:r>
          </a:p>
          <a:p>
            <a:pPr marL="941388" lvl="1" indent="-541338">
              <a:lnSpc>
                <a:spcPct val="150000"/>
              </a:lnSpc>
              <a:buFont typeface="Calibri" pitchFamily="34" charset="0"/>
              <a:buChar char="‐"/>
            </a:pPr>
            <a:r>
              <a:rPr lang="nl-NL" sz="3500" dirty="0" smtClean="0">
                <a:solidFill>
                  <a:schemeClr val="tx1">
                    <a:lumMod val="85000"/>
                    <a:lumOff val="15000"/>
                  </a:schemeClr>
                </a:solidFill>
              </a:rPr>
              <a:t>Leren van kansen en bedreigingen ervaren door good practice zorgboeren</a:t>
            </a:r>
          </a:p>
          <a:p>
            <a:pPr marL="541338" indent="-541338">
              <a:lnSpc>
                <a:spcPct val="150000"/>
              </a:lnSpc>
              <a:buFont typeface="Wingdings" pitchFamily="2" charset="2"/>
              <a:buChar char="§"/>
            </a:pPr>
            <a:r>
              <a:rPr lang="nl-NL" sz="3500" dirty="0" smtClean="0">
                <a:solidFill>
                  <a:schemeClr val="tx1">
                    <a:lumMod val="85000"/>
                    <a:lumOff val="15000"/>
                  </a:schemeClr>
                </a:solidFill>
              </a:rPr>
              <a:t>Ontwikkelen eigen aanpak passend bij boerderij is essentieel</a:t>
            </a:r>
          </a:p>
          <a:p>
            <a:pPr marL="541338" indent="-541338">
              <a:lnSpc>
                <a:spcPct val="150000"/>
              </a:lnSpc>
              <a:buFont typeface="Wingdings" pitchFamily="2" charset="2"/>
              <a:buChar char="§"/>
            </a:pPr>
            <a:r>
              <a:rPr lang="nl-NL" sz="3500" dirty="0" smtClean="0">
                <a:solidFill>
                  <a:schemeClr val="tx1">
                    <a:lumMod val="85000"/>
                    <a:lumOff val="15000"/>
                  </a:schemeClr>
                </a:solidFill>
              </a:rPr>
              <a:t>Ondanks kansen hoeft niet iedere zorgboer zich te specialiseren op het gebied van Onderwijs en/ of Participatie</a:t>
            </a:r>
            <a:endParaRPr lang="nl-NL" sz="2300" dirty="0" smtClean="0">
              <a:solidFill>
                <a:schemeClr val="tx1">
                  <a:lumMod val="85000"/>
                  <a:lumOff val="15000"/>
                </a:schemeClr>
              </a:solidFill>
            </a:endParaRPr>
          </a:p>
          <a:p>
            <a:pPr marL="541338" indent="-541338">
              <a:lnSpc>
                <a:spcPct val="150000"/>
              </a:lnSpc>
              <a:buNone/>
            </a:pPr>
            <a:endParaRPr lang="en-US" sz="2500" dirty="0" smtClean="0">
              <a:solidFill>
                <a:schemeClr val="tx1">
                  <a:lumMod val="75000"/>
                  <a:lumOff val="25000"/>
                </a:schemeClr>
              </a:solidFill>
            </a:endParaRPr>
          </a:p>
          <a:p>
            <a:pPr marL="541338" indent="-541338">
              <a:lnSpc>
                <a:spcPct val="150000"/>
              </a:lnSpc>
              <a:buFont typeface="Wingdings" pitchFamily="2" charset="2"/>
              <a:buChar char="§"/>
            </a:pPr>
            <a:endParaRPr lang="en-US" sz="2500" dirty="0" smtClean="0">
              <a:solidFill>
                <a:schemeClr val="tx1">
                  <a:lumMod val="75000"/>
                  <a:lumOff val="25000"/>
                </a:schemeClr>
              </a:solidFill>
            </a:endParaRPr>
          </a:p>
          <a:p>
            <a:pPr>
              <a:lnSpc>
                <a:spcPct val="150000"/>
              </a:lnSpc>
              <a:buFont typeface="Wingdings" pitchFamily="2" charset="2"/>
              <a:buChar char="§"/>
            </a:pP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1733278"/>
          </a:xfrm>
          <a:prstGeom prst="rect">
            <a:avLst/>
          </a:prstGeom>
          <a:solidFill>
            <a:srgbClr val="D6E3BC"/>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027" name="Rectangle 3"/>
          <p:cNvSpPr>
            <a:spLocks noChangeArrowheads="1"/>
          </p:cNvSpPr>
          <p:nvPr/>
        </p:nvSpPr>
        <p:spPr bwMode="auto">
          <a:xfrm>
            <a:off x="0" y="1844824"/>
            <a:ext cx="9144000" cy="216024"/>
          </a:xfrm>
          <a:prstGeom prst="rect">
            <a:avLst/>
          </a:prstGeom>
          <a:solidFill>
            <a:srgbClr val="FABF8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8" name="Rectangle 2"/>
          <p:cNvSpPr>
            <a:spLocks noChangeArrowheads="1"/>
          </p:cNvSpPr>
          <p:nvPr/>
        </p:nvSpPr>
        <p:spPr bwMode="auto">
          <a:xfrm>
            <a:off x="0" y="5124722"/>
            <a:ext cx="9144000" cy="1733278"/>
          </a:xfrm>
          <a:prstGeom prst="rect">
            <a:avLst/>
          </a:prstGeom>
          <a:solidFill>
            <a:srgbClr val="D6E3BC"/>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028" name="Rectangle 4"/>
          <p:cNvSpPr>
            <a:spLocks noChangeArrowheads="1"/>
          </p:cNvSpPr>
          <p:nvPr/>
        </p:nvSpPr>
        <p:spPr bwMode="auto">
          <a:xfrm>
            <a:off x="0" y="2060848"/>
            <a:ext cx="9144000" cy="2736304"/>
          </a:xfrm>
          <a:prstGeom prst="rect">
            <a:avLst/>
          </a:prstGeom>
          <a:solidFill>
            <a:srgbClr val="FDE9D9"/>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0" name="Rectangle 3"/>
          <p:cNvSpPr>
            <a:spLocks noChangeArrowheads="1"/>
          </p:cNvSpPr>
          <p:nvPr/>
        </p:nvSpPr>
        <p:spPr bwMode="auto">
          <a:xfrm>
            <a:off x="0" y="4797152"/>
            <a:ext cx="9144000" cy="216024"/>
          </a:xfrm>
          <a:prstGeom prst="rect">
            <a:avLst/>
          </a:prstGeom>
          <a:solidFill>
            <a:srgbClr val="FABF8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029" name="Rectangle 5"/>
          <p:cNvSpPr>
            <a:spLocks noChangeArrowheads="1"/>
          </p:cNvSpPr>
          <p:nvPr/>
        </p:nvSpPr>
        <p:spPr bwMode="auto">
          <a:xfrm>
            <a:off x="2512782" y="2912457"/>
            <a:ext cx="4118435"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6500" b="0" i="0" u="none" strike="noStrike" cap="none" normalizeH="0" baseline="0" dirty="0" smtClean="0">
                <a:ln>
                  <a:noFill/>
                </a:ln>
                <a:solidFill>
                  <a:srgbClr val="984806"/>
                </a:solidFill>
                <a:effectLst/>
                <a:latin typeface="MC Blossoms" pitchFamily="2" charset="0"/>
                <a:ea typeface="Calibri" pitchFamily="34" charset="0"/>
                <a:cs typeface="Times New Roman" pitchFamily="18" charset="0"/>
              </a:rPr>
              <a:t>De Boer Op</a:t>
            </a:r>
            <a:endParaRPr kumimoji="0" lang="nl-NL" sz="6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Bedankt voor jullie aandacht! </a:t>
            </a:r>
            <a:endParaRPr lang="nl-NL" sz="2800" b="1" dirty="0">
              <a:solidFill>
                <a:schemeClr val="accent3">
                  <a:lumMod val="50000"/>
                </a:schemeClr>
              </a:solidFill>
              <a:latin typeface="Cambria" pitchFamily="18" charset="0"/>
            </a:endParaRPr>
          </a:p>
        </p:txBody>
      </p:sp>
      <p:pic>
        <p:nvPicPr>
          <p:cNvPr id="7" name="Afbeelding 6" descr="logoBoer&amp;Zorg"/>
          <p:cNvPicPr/>
          <p:nvPr/>
        </p:nvPicPr>
        <p:blipFill>
          <a:blip r:embed="rId3"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pic>
        <p:nvPicPr>
          <p:cNvPr id="24578" name="Picture 2" descr="http://www.tuinen.nl/images/upload/9189-questionmark2.jpg"/>
          <p:cNvPicPr>
            <a:picLocks noChangeAspect="1" noChangeArrowheads="1"/>
          </p:cNvPicPr>
          <p:nvPr/>
        </p:nvPicPr>
        <p:blipFill>
          <a:blip r:embed="rId4" cstate="print"/>
          <a:srcRect/>
          <a:stretch>
            <a:fillRect/>
          </a:stretch>
        </p:blipFill>
        <p:spPr bwMode="auto">
          <a:xfrm>
            <a:off x="3275856" y="1977923"/>
            <a:ext cx="5424262" cy="447541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Wat gaan we doen?</a:t>
            </a:r>
            <a:endParaRPr lang="nl-NL" sz="2800" b="1"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8" name="Tijdelijke aanduiding voor inhoud 2"/>
          <p:cNvSpPr>
            <a:spLocks noGrp="1"/>
          </p:cNvSpPr>
          <p:nvPr>
            <p:ph idx="1"/>
          </p:nvPr>
        </p:nvSpPr>
        <p:spPr>
          <a:xfrm>
            <a:off x="457200" y="1700808"/>
            <a:ext cx="8229600" cy="4608512"/>
          </a:xfrm>
        </p:spPr>
        <p:txBody>
          <a:bodyPr>
            <a:normAutofit fontScale="92500" lnSpcReduction="10000"/>
          </a:bodyPr>
          <a:lstStyle/>
          <a:p>
            <a:pPr marL="541338" indent="-541338">
              <a:lnSpc>
                <a:spcPct val="150000"/>
              </a:lnSpc>
              <a:buFont typeface="Wingdings" pitchFamily="2" charset="2"/>
              <a:buChar char="§"/>
            </a:pPr>
            <a:r>
              <a:rPr lang="nl-NL" sz="2200" dirty="0" smtClean="0">
                <a:solidFill>
                  <a:schemeClr val="tx1">
                    <a:lumMod val="85000"/>
                    <a:lumOff val="15000"/>
                  </a:schemeClr>
                </a:solidFill>
              </a:rPr>
              <a:t>Workshop</a:t>
            </a:r>
          </a:p>
          <a:p>
            <a:pPr marL="541338" indent="-541338">
              <a:lnSpc>
                <a:spcPct val="150000"/>
              </a:lnSpc>
              <a:buFont typeface="Wingdings" pitchFamily="2" charset="2"/>
              <a:buChar char="§"/>
            </a:pPr>
            <a:r>
              <a:rPr lang="nl-NL" sz="2200" dirty="0" smtClean="0">
                <a:solidFill>
                  <a:schemeClr val="tx1">
                    <a:lumMod val="85000"/>
                    <a:lumOff val="15000"/>
                  </a:schemeClr>
                </a:solidFill>
              </a:rPr>
              <a:t>Transities in het sociaal domein</a:t>
            </a:r>
          </a:p>
          <a:p>
            <a:pPr marL="541338" indent="-541338">
              <a:lnSpc>
                <a:spcPct val="150000"/>
              </a:lnSpc>
              <a:buFont typeface="Wingdings" pitchFamily="2" charset="2"/>
              <a:buChar char="§"/>
            </a:pPr>
            <a:r>
              <a:rPr lang="en-US" sz="2200" dirty="0" smtClean="0">
                <a:solidFill>
                  <a:schemeClr val="tx1">
                    <a:lumMod val="85000"/>
                    <a:lumOff val="15000"/>
                  </a:schemeClr>
                </a:solidFill>
              </a:rPr>
              <a:t>Onderzoek ‘De Boer Op’</a:t>
            </a:r>
          </a:p>
          <a:p>
            <a:pPr marL="541338" indent="-541338">
              <a:lnSpc>
                <a:spcPct val="150000"/>
              </a:lnSpc>
              <a:buFont typeface="Wingdings" pitchFamily="2" charset="2"/>
              <a:buChar char="§"/>
            </a:pPr>
            <a:r>
              <a:rPr lang="en-US" sz="2200" dirty="0" smtClean="0">
                <a:solidFill>
                  <a:schemeClr val="tx1">
                    <a:lumMod val="85000"/>
                    <a:lumOff val="15000"/>
                  </a:schemeClr>
                </a:solidFill>
              </a:rPr>
              <a:t>‘De Boer Op’ – Onderzoeksvragen</a:t>
            </a:r>
          </a:p>
          <a:p>
            <a:pPr marL="541338" indent="-541338">
              <a:lnSpc>
                <a:spcPct val="150000"/>
              </a:lnSpc>
              <a:buFont typeface="Wingdings" pitchFamily="2" charset="2"/>
              <a:buChar char="§"/>
            </a:pPr>
            <a:r>
              <a:rPr lang="nl-NL" sz="2200" dirty="0" smtClean="0">
                <a:solidFill>
                  <a:schemeClr val="tx1">
                    <a:lumMod val="85000"/>
                    <a:lumOff val="15000"/>
                  </a:schemeClr>
                </a:solidFill>
              </a:rPr>
              <a:t>‘De Boer Op’ – Theorie</a:t>
            </a:r>
            <a:endParaRPr lang="en-US" sz="2200" dirty="0" smtClean="0">
              <a:solidFill>
                <a:schemeClr val="tx1">
                  <a:lumMod val="85000"/>
                  <a:lumOff val="15000"/>
                </a:schemeClr>
              </a:solidFill>
            </a:endParaRPr>
          </a:p>
          <a:p>
            <a:pPr marL="541338" indent="-541338">
              <a:lnSpc>
                <a:spcPct val="150000"/>
              </a:lnSpc>
              <a:buFont typeface="Wingdings" pitchFamily="2" charset="2"/>
              <a:buChar char="§"/>
            </a:pPr>
            <a:r>
              <a:rPr lang="en-US" sz="2200" dirty="0" smtClean="0">
                <a:solidFill>
                  <a:schemeClr val="tx1">
                    <a:lumMod val="85000"/>
                    <a:lumOff val="15000"/>
                  </a:schemeClr>
                </a:solidFill>
              </a:rPr>
              <a:t>‘De Boer Op’ – Methode </a:t>
            </a:r>
          </a:p>
          <a:p>
            <a:pPr marL="541338" indent="-541338">
              <a:lnSpc>
                <a:spcPct val="150000"/>
              </a:lnSpc>
              <a:buFont typeface="Wingdings" pitchFamily="2" charset="2"/>
              <a:buChar char="§"/>
            </a:pPr>
            <a:r>
              <a:rPr lang="en-US" sz="2200" dirty="0" smtClean="0">
                <a:solidFill>
                  <a:schemeClr val="tx1">
                    <a:lumMod val="85000"/>
                    <a:lumOff val="15000"/>
                  </a:schemeClr>
                </a:solidFill>
              </a:rPr>
              <a:t>‘De Boer Op’ – Resultaten</a:t>
            </a:r>
          </a:p>
          <a:p>
            <a:pPr marL="541338" indent="-541338">
              <a:lnSpc>
                <a:spcPct val="150000"/>
              </a:lnSpc>
              <a:buFont typeface="Wingdings" pitchFamily="2" charset="2"/>
              <a:buChar char="§"/>
            </a:pPr>
            <a:r>
              <a:rPr lang="en-US" sz="2200" dirty="0" smtClean="0">
                <a:solidFill>
                  <a:schemeClr val="tx1">
                    <a:lumMod val="85000"/>
                    <a:lumOff val="15000"/>
                  </a:schemeClr>
                </a:solidFill>
              </a:rPr>
              <a:t>‘De Boer Op’ – Conclusie  </a:t>
            </a:r>
          </a:p>
          <a:p>
            <a:pPr marL="541338" indent="-541338">
              <a:lnSpc>
                <a:spcPct val="150000"/>
              </a:lnSpc>
              <a:buFont typeface="Wingdings" pitchFamily="2" charset="2"/>
              <a:buChar char="§"/>
            </a:pPr>
            <a:r>
              <a:rPr lang="en-US" sz="2200" dirty="0" smtClean="0">
                <a:solidFill>
                  <a:schemeClr val="tx1">
                    <a:lumMod val="85000"/>
                    <a:lumOff val="15000"/>
                  </a:schemeClr>
                </a:solidFill>
              </a:rPr>
              <a:t>Onthulling gouden envelop</a:t>
            </a:r>
          </a:p>
          <a:p>
            <a:pPr marL="541338" indent="-541338">
              <a:lnSpc>
                <a:spcPct val="150000"/>
              </a:lnSpc>
              <a:buFont typeface="Wingdings" pitchFamily="2" charset="2"/>
              <a:buChar char="§"/>
            </a:pPr>
            <a:endParaRPr lang="en-US" sz="2500" dirty="0" smtClean="0">
              <a:solidFill>
                <a:schemeClr val="tx1">
                  <a:lumMod val="75000"/>
                  <a:lumOff val="25000"/>
                </a:schemeClr>
              </a:solidFill>
            </a:endParaRPr>
          </a:p>
          <a:p>
            <a:pPr marL="541338" indent="-541338">
              <a:lnSpc>
                <a:spcPct val="150000"/>
              </a:lnSpc>
              <a:buFont typeface="Wingdings" pitchFamily="2" charset="2"/>
              <a:buChar char="§"/>
            </a:pPr>
            <a:endParaRPr lang="en-US" sz="2500" dirty="0" smtClean="0">
              <a:solidFill>
                <a:schemeClr val="tx1">
                  <a:lumMod val="75000"/>
                  <a:lumOff val="25000"/>
                </a:schemeClr>
              </a:solidFill>
            </a:endParaRPr>
          </a:p>
          <a:p>
            <a:pPr>
              <a:lnSpc>
                <a:spcPct val="150000"/>
              </a:lnSpc>
              <a:buFont typeface="Wingdings" pitchFamily="2" charset="2"/>
              <a:buChar char="§"/>
            </a:pP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8"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pic>
        <p:nvPicPr>
          <p:cNvPr id="9" name="Afbeelding 8"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onthulling…</a:t>
            </a:r>
            <a:endParaRPr lang="nl-NL" sz="2800" b="1" dirty="0">
              <a:solidFill>
                <a:schemeClr val="accent3">
                  <a:lumMod val="50000"/>
                </a:schemeClr>
              </a:solidFill>
              <a:latin typeface="Cambria" pitchFamily="18" charset="0"/>
            </a:endParaRPr>
          </a:p>
        </p:txBody>
      </p:sp>
      <p:pic>
        <p:nvPicPr>
          <p:cNvPr id="4102" name="Picture 6" descr="http://www.suksawat.nl/wp-content/uploads/2012/09/gouden-envelop-glanzend-162x229mm.jpeg"/>
          <p:cNvPicPr>
            <a:picLocks noChangeAspect="1" noChangeArrowheads="1"/>
          </p:cNvPicPr>
          <p:nvPr/>
        </p:nvPicPr>
        <p:blipFill>
          <a:blip r:embed="rId3" cstate="print"/>
          <a:srcRect/>
          <a:stretch>
            <a:fillRect/>
          </a:stretch>
        </p:blipFill>
        <p:spPr bwMode="auto">
          <a:xfrm>
            <a:off x="1835696" y="2250246"/>
            <a:ext cx="5400600" cy="355501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4"/>
          <p:cNvSpPr>
            <a:spLocks noChangeArrowheads="1"/>
          </p:cNvSpPr>
          <p:nvPr/>
        </p:nvSpPr>
        <p:spPr bwMode="auto">
          <a:xfrm>
            <a:off x="0" y="1916832"/>
            <a:ext cx="9144000" cy="1656184"/>
          </a:xfrm>
          <a:prstGeom prst="rect">
            <a:avLst/>
          </a:prstGeom>
          <a:solidFill>
            <a:schemeClr val="accent6">
              <a:lumMod val="20000"/>
              <a:lumOff val="80000"/>
            </a:schemeClr>
          </a:solidFill>
          <a:ln w="9525">
            <a:solidFill>
              <a:schemeClr val="accent6">
                <a:lumMod val="20000"/>
                <a:lumOff val="80000"/>
              </a:schemeClr>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8"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pic>
        <p:nvPicPr>
          <p:cNvPr id="9" name="Afbeelding 8"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Workshop</a:t>
            </a:r>
            <a:endParaRPr lang="nl-NL" sz="2800" b="1" dirty="0">
              <a:solidFill>
                <a:schemeClr val="accent3">
                  <a:lumMod val="50000"/>
                </a:schemeClr>
              </a:solidFill>
              <a:latin typeface="Cambria" pitchFamily="18" charset="0"/>
            </a:endParaRPr>
          </a:p>
        </p:txBody>
      </p:sp>
      <p:sp>
        <p:nvSpPr>
          <p:cNvPr id="13" name="Rectangle 5"/>
          <p:cNvSpPr>
            <a:spLocks noChangeArrowheads="1"/>
          </p:cNvSpPr>
          <p:nvPr/>
        </p:nvSpPr>
        <p:spPr bwMode="auto">
          <a:xfrm>
            <a:off x="179513" y="2276872"/>
            <a:ext cx="8712968"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5000" b="0" i="0" u="none" strike="noStrike" cap="none" normalizeH="0" baseline="0" dirty="0" smtClean="0">
                <a:ln>
                  <a:noFill/>
                </a:ln>
                <a:solidFill>
                  <a:srgbClr val="984806"/>
                </a:solidFill>
                <a:effectLst/>
                <a:latin typeface="MC Blossoms" pitchFamily="2" charset="0"/>
                <a:ea typeface="Calibri" pitchFamily="34" charset="0"/>
                <a:cs typeface="Times New Roman" pitchFamily="18" charset="0"/>
              </a:rPr>
              <a:t>Delen van Kennis</a:t>
            </a:r>
            <a:r>
              <a:rPr kumimoji="0" lang="nl-NL" sz="5000" b="0" i="0" u="none" strike="noStrike" cap="none" normalizeH="0" dirty="0" smtClean="0">
                <a:ln>
                  <a:noFill/>
                </a:ln>
                <a:solidFill>
                  <a:srgbClr val="984806"/>
                </a:solidFill>
                <a:effectLst/>
                <a:latin typeface="MC Blossoms" pitchFamily="2" charset="0"/>
                <a:ea typeface="Calibri" pitchFamily="34" charset="0"/>
                <a:cs typeface="Times New Roman" pitchFamily="18" charset="0"/>
              </a:rPr>
              <a:t> en Ervaring</a:t>
            </a:r>
            <a:endParaRPr kumimoji="0" lang="nl-NL" sz="5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02" name="Picture 6" descr="http://www.suksawat.nl/wp-content/uploads/2012/09/gouden-envelop-glanzend-162x229mm.jpeg"/>
          <p:cNvPicPr>
            <a:picLocks noChangeAspect="1" noChangeArrowheads="1"/>
          </p:cNvPicPr>
          <p:nvPr/>
        </p:nvPicPr>
        <p:blipFill>
          <a:blip r:embed="rId3" cstate="print"/>
          <a:srcRect/>
          <a:stretch>
            <a:fillRect/>
          </a:stretch>
        </p:blipFill>
        <p:spPr bwMode="auto">
          <a:xfrm>
            <a:off x="2771800" y="4077072"/>
            <a:ext cx="3400425" cy="22383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8"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pic>
        <p:nvPicPr>
          <p:cNvPr id="9" name="Afbeelding 8" descr="logoBoer&amp;Zorg"/>
          <p:cNvPicPr/>
          <p:nvPr/>
        </p:nvPicPr>
        <p:blipFill>
          <a:blip r:embed="rId3"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Transities in het sociaal domein</a:t>
            </a:r>
            <a:endParaRPr lang="nl-NL" sz="2800" b="1" dirty="0">
              <a:solidFill>
                <a:schemeClr val="accent3">
                  <a:lumMod val="50000"/>
                </a:schemeClr>
              </a:solidFill>
              <a:latin typeface="Cambria" pitchFamily="18" charset="0"/>
            </a:endParaRPr>
          </a:p>
        </p:txBody>
      </p:sp>
      <p:sp>
        <p:nvSpPr>
          <p:cNvPr id="11" name="Tijdelijke aanduiding voor inhoud 2"/>
          <p:cNvSpPr>
            <a:spLocks noGrp="1"/>
          </p:cNvSpPr>
          <p:nvPr>
            <p:ph idx="1"/>
          </p:nvPr>
        </p:nvSpPr>
        <p:spPr>
          <a:xfrm>
            <a:off x="395536" y="1916832"/>
            <a:ext cx="8352928" cy="2808312"/>
          </a:xfrm>
        </p:spPr>
        <p:txBody>
          <a:bodyPr>
            <a:normAutofit/>
          </a:bodyPr>
          <a:lstStyle/>
          <a:p>
            <a:pPr marL="541338" indent="-541338">
              <a:lnSpc>
                <a:spcPct val="150000"/>
              </a:lnSpc>
              <a:buFont typeface="Wingdings" pitchFamily="2" charset="2"/>
              <a:buChar char="§"/>
            </a:pPr>
            <a:r>
              <a:rPr lang="nl-NL" sz="2200" dirty="0" smtClean="0">
                <a:solidFill>
                  <a:schemeClr val="tx1">
                    <a:lumMod val="85000"/>
                    <a:lumOff val="15000"/>
                  </a:schemeClr>
                </a:solidFill>
              </a:rPr>
              <a:t>Wet Passend Onderwijs: zowel primair als voortgezet onderwijs</a:t>
            </a:r>
          </a:p>
          <a:p>
            <a:pPr marL="541338" indent="-541338">
              <a:lnSpc>
                <a:spcPct val="150000"/>
              </a:lnSpc>
              <a:buFont typeface="Wingdings" pitchFamily="2" charset="2"/>
              <a:buChar char="§"/>
            </a:pPr>
            <a:r>
              <a:rPr lang="nl-NL" sz="2200" dirty="0" smtClean="0">
                <a:solidFill>
                  <a:schemeClr val="tx1">
                    <a:lumMod val="85000"/>
                    <a:lumOff val="15000"/>
                  </a:schemeClr>
                </a:solidFill>
              </a:rPr>
              <a:t>Begeleiding en persoonlijke verzorging van AWBZ naar WMO</a:t>
            </a:r>
          </a:p>
          <a:p>
            <a:pPr marL="541338" indent="-541338">
              <a:lnSpc>
                <a:spcPct val="150000"/>
              </a:lnSpc>
              <a:buFont typeface="Wingdings" pitchFamily="2" charset="2"/>
              <a:buChar char="§"/>
            </a:pPr>
            <a:r>
              <a:rPr lang="nl-NL" sz="2200" dirty="0" smtClean="0">
                <a:solidFill>
                  <a:schemeClr val="tx1">
                    <a:lumMod val="85000"/>
                    <a:lumOff val="15000"/>
                  </a:schemeClr>
                </a:solidFill>
              </a:rPr>
              <a:t>De komst van de nieuwe Jeugdwet</a:t>
            </a:r>
          </a:p>
          <a:p>
            <a:pPr marL="541338" indent="-541338">
              <a:lnSpc>
                <a:spcPct val="150000"/>
              </a:lnSpc>
              <a:buFont typeface="Wingdings" pitchFamily="2" charset="2"/>
              <a:buChar char="§"/>
            </a:pPr>
            <a:r>
              <a:rPr lang="nl-NL" sz="2200" dirty="0">
                <a:solidFill>
                  <a:schemeClr val="tx1">
                    <a:lumMod val="85000"/>
                    <a:lumOff val="15000"/>
                  </a:schemeClr>
                </a:solidFill>
              </a:rPr>
              <a:t>De komst van de Participatiewet ter bevordering van re-integratie</a:t>
            </a:r>
            <a:endParaRPr lang="nl-NL" sz="2200" dirty="0" smtClean="0">
              <a:solidFill>
                <a:schemeClr val="tx1">
                  <a:lumMod val="85000"/>
                  <a:lumOff val="15000"/>
                </a:schemeClr>
              </a:solidFill>
            </a:endParaRPr>
          </a:p>
          <a:p>
            <a:pPr marL="541338" indent="-541338">
              <a:lnSpc>
                <a:spcPct val="150000"/>
              </a:lnSpc>
              <a:buFont typeface="Wingdings" pitchFamily="2" charset="2"/>
              <a:buChar char="§"/>
            </a:pPr>
            <a:endParaRPr lang="nl-NL" sz="1800" dirty="0" smtClean="0">
              <a:solidFill>
                <a:schemeClr val="tx1">
                  <a:lumMod val="75000"/>
                  <a:lumOff val="25000"/>
                </a:schemeClr>
              </a:solidFill>
            </a:endParaRPr>
          </a:p>
          <a:p>
            <a:pPr marL="541338" indent="-541338">
              <a:lnSpc>
                <a:spcPct val="150000"/>
              </a:lnSpc>
              <a:buFont typeface="Wingdings" pitchFamily="2" charset="2"/>
              <a:buChar char="§"/>
            </a:pPr>
            <a:endParaRPr lang="en-US" sz="2500" dirty="0" smtClean="0">
              <a:solidFill>
                <a:schemeClr val="tx1">
                  <a:lumMod val="75000"/>
                  <a:lumOff val="25000"/>
                </a:schemeClr>
              </a:solidFill>
            </a:endParaRPr>
          </a:p>
        </p:txBody>
      </p:sp>
      <p:sp>
        <p:nvSpPr>
          <p:cNvPr id="12" name="PIJL-OMLAAG 11"/>
          <p:cNvSpPr/>
          <p:nvPr/>
        </p:nvSpPr>
        <p:spPr>
          <a:xfrm>
            <a:off x="4139952" y="4437112"/>
            <a:ext cx="504056" cy="504056"/>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323528" y="5373216"/>
            <a:ext cx="6588224" cy="507831"/>
          </a:xfrm>
          <a:prstGeom prst="rect">
            <a:avLst/>
          </a:prstGeom>
        </p:spPr>
        <p:txBody>
          <a:bodyPr wrap="square">
            <a:spAutoFit/>
          </a:bodyPr>
          <a:lstStyle/>
          <a:p>
            <a:pPr marL="541338" indent="-541338">
              <a:lnSpc>
                <a:spcPct val="150000"/>
              </a:lnSpc>
            </a:pPr>
            <a:endParaRPr lang="nl-NL" dirty="0" smtClean="0">
              <a:solidFill>
                <a:schemeClr val="tx1">
                  <a:lumMod val="75000"/>
                  <a:lumOff val="25000"/>
                </a:schemeClr>
              </a:solidFill>
            </a:endParaRPr>
          </a:p>
        </p:txBody>
      </p:sp>
      <p:sp>
        <p:nvSpPr>
          <p:cNvPr id="14" name="Tijdelijke aanduiding voor inhoud 2"/>
          <p:cNvSpPr txBox="1">
            <a:spLocks/>
          </p:cNvSpPr>
          <p:nvPr/>
        </p:nvSpPr>
        <p:spPr>
          <a:xfrm>
            <a:off x="179512" y="5085184"/>
            <a:ext cx="8784976" cy="1080120"/>
          </a:xfrm>
          <a:prstGeom prst="rect">
            <a:avLst/>
          </a:prstGeom>
        </p:spPr>
        <p:txBody>
          <a:bodyPr vert="horz" lIns="91440" tIns="45720" rIns="91440" bIns="45720" rtlCol="0">
            <a:normAutofit/>
          </a:bodyPr>
          <a:lstStyle/>
          <a:p>
            <a:pPr marL="541338" marR="0" lvl="0" indent="-541338" algn="ctr" defTabSz="914400" rtl="0" eaLnBrk="1" fontAlgn="auto" latinLnBrk="0" hangingPunct="1">
              <a:lnSpc>
                <a:spcPct val="150000"/>
              </a:lnSpc>
              <a:spcBef>
                <a:spcPct val="20000"/>
              </a:spcBef>
              <a:spcAft>
                <a:spcPts val="0"/>
              </a:spcAft>
              <a:buClrTx/>
              <a:buSzTx/>
              <a:tabLst/>
              <a:defRPr/>
            </a:pPr>
            <a:r>
              <a:rPr lang="nl-NL" sz="1900" i="1" dirty="0" smtClean="0">
                <a:solidFill>
                  <a:schemeClr val="accent6">
                    <a:lumMod val="50000"/>
                  </a:schemeClr>
                </a:solidFill>
              </a:rPr>
              <a:t>Decentralisatie van financiële en bestuurlijke verantwoordelijkheden naar gemeenten</a:t>
            </a:r>
            <a:endParaRPr kumimoji="0" lang="nl-NL" sz="1900" b="0" i="1"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en-US" sz="25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
        <p:nvSpPr>
          <p:cNvPr id="15" name="Rechthoek 14"/>
          <p:cNvSpPr/>
          <p:nvPr/>
        </p:nvSpPr>
        <p:spPr>
          <a:xfrm>
            <a:off x="1907704" y="5723964"/>
            <a:ext cx="5454352" cy="369332"/>
          </a:xfrm>
          <a:prstGeom prst="rect">
            <a:avLst/>
          </a:prstGeom>
        </p:spPr>
        <p:txBody>
          <a:bodyPr wrap="square">
            <a:spAutoFit/>
          </a:bodyPr>
          <a:lstStyle/>
          <a:p>
            <a:r>
              <a:rPr lang="nl-NL" dirty="0" smtClean="0">
                <a:hlinkClick r:id="rId4"/>
              </a:rPr>
              <a:t>http://www.youtube.com/watch?v=LqCDHLpdXwk</a:t>
            </a: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Onderzoek ‘De Boer Op’</a:t>
            </a:r>
            <a:endParaRPr lang="nl-NL" sz="2800" b="1" dirty="0">
              <a:solidFill>
                <a:schemeClr val="accent3">
                  <a:lumMod val="50000"/>
                </a:schemeClr>
              </a:solidFill>
              <a:latin typeface="Cambria" pitchFamily="18" charset="0"/>
            </a:endParaRPr>
          </a:p>
        </p:txBody>
      </p:sp>
      <p:pic>
        <p:nvPicPr>
          <p:cNvPr id="7" name="Afbeelding 6" descr="logoBoer&amp;Zorg"/>
          <p:cNvPicPr/>
          <p:nvPr/>
        </p:nvPicPr>
        <p:blipFill>
          <a:blip r:embed="rId3"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8" name="Tijdelijke aanduiding voor inhoud 2"/>
          <p:cNvSpPr>
            <a:spLocks noGrp="1"/>
          </p:cNvSpPr>
          <p:nvPr>
            <p:ph idx="1"/>
          </p:nvPr>
        </p:nvSpPr>
        <p:spPr>
          <a:xfrm>
            <a:off x="457200" y="1700808"/>
            <a:ext cx="8229600" cy="4608512"/>
          </a:xfrm>
        </p:spPr>
        <p:txBody>
          <a:bodyPr>
            <a:normAutofit/>
          </a:bodyPr>
          <a:lstStyle/>
          <a:p>
            <a:pPr marL="541338" indent="-541338">
              <a:lnSpc>
                <a:spcPct val="150000"/>
              </a:lnSpc>
              <a:buFont typeface="Wingdings" pitchFamily="2" charset="2"/>
              <a:buChar char="§"/>
            </a:pPr>
            <a:r>
              <a:rPr lang="nl-NL" sz="2300" dirty="0" smtClean="0">
                <a:solidFill>
                  <a:schemeClr val="tx1">
                    <a:lumMod val="85000"/>
                    <a:lumOff val="15000"/>
                  </a:schemeClr>
                </a:solidFill>
              </a:rPr>
              <a:t>Zorgboerderij sluit aan bij de transities in het sociaal domein</a:t>
            </a:r>
          </a:p>
          <a:p>
            <a:pPr marL="541338" indent="-541338">
              <a:lnSpc>
                <a:spcPct val="150000"/>
              </a:lnSpc>
              <a:buFont typeface="Wingdings" pitchFamily="2" charset="2"/>
              <a:buChar char="§"/>
            </a:pPr>
            <a:r>
              <a:rPr lang="nl-NL" sz="2300" dirty="0" smtClean="0">
                <a:solidFill>
                  <a:schemeClr val="tx1">
                    <a:lumMod val="85000"/>
                    <a:lumOff val="15000"/>
                  </a:schemeClr>
                </a:solidFill>
              </a:rPr>
              <a:t>Coöperatie Boer &amp; Zorg als intermediair en kennisplatform</a:t>
            </a:r>
          </a:p>
          <a:p>
            <a:pPr marL="541338" indent="-541338">
              <a:lnSpc>
                <a:spcPct val="150000"/>
              </a:lnSpc>
              <a:buFont typeface="Wingdings" pitchFamily="2" charset="2"/>
              <a:buChar char="§"/>
            </a:pPr>
            <a:r>
              <a:rPr lang="nl-NL" sz="2300" dirty="0" smtClean="0">
                <a:solidFill>
                  <a:schemeClr val="tx1">
                    <a:lumMod val="85000"/>
                    <a:lumOff val="15000"/>
                  </a:schemeClr>
                </a:solidFill>
              </a:rPr>
              <a:t>Focus op Onderwijs en Participatie</a:t>
            </a:r>
          </a:p>
          <a:p>
            <a:pPr marL="541338" indent="-541338">
              <a:lnSpc>
                <a:spcPct val="150000"/>
              </a:lnSpc>
              <a:buFont typeface="Wingdings" pitchFamily="2" charset="2"/>
              <a:buChar char="§"/>
            </a:pPr>
            <a:r>
              <a:rPr lang="nl-NL" sz="2300" dirty="0" smtClean="0">
                <a:solidFill>
                  <a:schemeClr val="tx1">
                    <a:lumMod val="85000"/>
                    <a:lumOff val="15000"/>
                  </a:schemeClr>
                </a:solidFill>
              </a:rPr>
              <a:t>Leren van ‘good practice’ zorgboerderijen</a:t>
            </a:r>
          </a:p>
          <a:p>
            <a:pPr marL="541338" indent="-541338">
              <a:lnSpc>
                <a:spcPct val="150000"/>
              </a:lnSpc>
              <a:buFont typeface="Wingdings" pitchFamily="2" charset="2"/>
              <a:buChar char="§"/>
            </a:pPr>
            <a:endParaRPr lang="nl-NL" sz="1000" dirty="0" smtClean="0">
              <a:solidFill>
                <a:schemeClr val="tx1">
                  <a:lumMod val="85000"/>
                  <a:lumOff val="15000"/>
                </a:schemeClr>
              </a:solidFill>
            </a:endParaRPr>
          </a:p>
          <a:p>
            <a:pPr marL="541338" indent="-541338" algn="ctr">
              <a:lnSpc>
                <a:spcPct val="150000"/>
              </a:lnSpc>
              <a:buNone/>
            </a:pPr>
            <a:r>
              <a:rPr lang="nl-NL" sz="2300" i="1" dirty="0" smtClean="0">
                <a:solidFill>
                  <a:schemeClr val="accent6">
                    <a:lumMod val="50000"/>
                  </a:schemeClr>
                </a:solidFill>
                <a:latin typeface="+mj-lt"/>
              </a:rPr>
              <a:t>“</a:t>
            </a:r>
            <a:r>
              <a:rPr lang="nl-NL" sz="2400" i="1" dirty="0">
                <a:solidFill>
                  <a:schemeClr val="accent6">
                    <a:lumMod val="50000"/>
                  </a:schemeClr>
                </a:solidFill>
                <a:latin typeface="+mj-lt"/>
              </a:rPr>
              <a:t>Op welke wijze kan een zorgboer hulp blijven bieden of gaan bieden in het licht van de komende transities en wie kan deze hulp betalen</a:t>
            </a:r>
            <a:r>
              <a:rPr lang="nl-NL" sz="2400" i="1" dirty="0" smtClean="0">
                <a:solidFill>
                  <a:schemeClr val="accent6">
                    <a:lumMod val="50000"/>
                  </a:schemeClr>
                </a:solidFill>
                <a:latin typeface="+mj-lt"/>
              </a:rPr>
              <a:t>?”</a:t>
            </a:r>
            <a:endParaRPr lang="nl-NL" sz="2300" i="1" dirty="0" smtClean="0">
              <a:solidFill>
                <a:schemeClr val="accent6">
                  <a:lumMod val="50000"/>
                </a:schemeClr>
              </a:solidFill>
              <a:latin typeface="+mj-lt"/>
            </a:endParaRPr>
          </a:p>
          <a:p>
            <a:pPr marL="541338" indent="-541338">
              <a:lnSpc>
                <a:spcPct val="150000"/>
              </a:lnSpc>
              <a:buFont typeface="Wingdings" pitchFamily="2" charset="2"/>
              <a:buChar char="§"/>
            </a:pPr>
            <a:endParaRPr lang="nl-NL" sz="2300" dirty="0" smtClean="0">
              <a:solidFill>
                <a:schemeClr val="tx1">
                  <a:lumMod val="85000"/>
                  <a:lumOff val="15000"/>
                </a:schemeClr>
              </a:solidFill>
            </a:endParaRPr>
          </a:p>
          <a:p>
            <a:pPr marL="541338" indent="-541338">
              <a:lnSpc>
                <a:spcPct val="150000"/>
              </a:lnSpc>
              <a:buNone/>
            </a:pPr>
            <a:endParaRPr lang="en-US" sz="2500" dirty="0" smtClean="0">
              <a:solidFill>
                <a:schemeClr val="tx1">
                  <a:lumMod val="75000"/>
                  <a:lumOff val="25000"/>
                </a:schemeClr>
              </a:solidFill>
            </a:endParaRPr>
          </a:p>
          <a:p>
            <a:pPr marL="541338" indent="-541338">
              <a:lnSpc>
                <a:spcPct val="150000"/>
              </a:lnSpc>
              <a:buFont typeface="Wingdings" pitchFamily="2" charset="2"/>
              <a:buChar char="§"/>
            </a:pPr>
            <a:endParaRPr lang="en-US" sz="2500" dirty="0" smtClean="0">
              <a:solidFill>
                <a:schemeClr val="tx1">
                  <a:lumMod val="75000"/>
                  <a:lumOff val="25000"/>
                </a:schemeClr>
              </a:solidFill>
            </a:endParaRPr>
          </a:p>
          <a:p>
            <a:pPr>
              <a:lnSpc>
                <a:spcPct val="150000"/>
              </a:lnSpc>
              <a:buFont typeface="Wingdings" pitchFamily="2" charset="2"/>
              <a:buChar char="§"/>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Onderzoeksvragen</a:t>
            </a:r>
            <a:endParaRPr lang="nl-NL" sz="2800" b="1"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8" name="Tijdelijke aanduiding voor inhoud 2"/>
          <p:cNvSpPr>
            <a:spLocks noGrp="1"/>
          </p:cNvSpPr>
          <p:nvPr>
            <p:ph idx="1"/>
          </p:nvPr>
        </p:nvSpPr>
        <p:spPr>
          <a:xfrm>
            <a:off x="457200" y="1700808"/>
            <a:ext cx="8229600" cy="4608512"/>
          </a:xfrm>
        </p:spPr>
        <p:txBody>
          <a:bodyPr>
            <a:normAutofit fontScale="85000" lnSpcReduction="10000"/>
          </a:bodyPr>
          <a:lstStyle/>
          <a:p>
            <a:pPr marL="541338" indent="-541338">
              <a:lnSpc>
                <a:spcPct val="150000"/>
              </a:lnSpc>
              <a:buFont typeface="Wingdings" pitchFamily="2" charset="2"/>
              <a:buChar char="§"/>
            </a:pPr>
            <a:endParaRPr lang="nl-NL" sz="800" dirty="0" smtClean="0">
              <a:solidFill>
                <a:schemeClr val="tx1">
                  <a:lumMod val="85000"/>
                  <a:lumOff val="15000"/>
                </a:schemeClr>
              </a:solidFill>
            </a:endParaRPr>
          </a:p>
          <a:p>
            <a:pPr marL="457200" lvl="0" indent="-457200">
              <a:lnSpc>
                <a:spcPct val="150000"/>
              </a:lnSpc>
              <a:buFont typeface="+mj-lt"/>
              <a:buAutoNum type="arabicPeriod"/>
            </a:pPr>
            <a:r>
              <a:rPr lang="nl-NL" sz="2700" dirty="0">
                <a:solidFill>
                  <a:schemeClr val="tx1">
                    <a:lumMod val="85000"/>
                    <a:lumOff val="15000"/>
                  </a:schemeClr>
                </a:solidFill>
              </a:rPr>
              <a:t>Hoe hebben good practice zorgboeren, binnen het werkgebied van de Coöperatie, de onderdelen Onderwijs en Participatie vormgegeven qua praktische invulling, samenwerkingsafspraken met organisaties en de financiering? </a:t>
            </a:r>
          </a:p>
          <a:p>
            <a:pPr marL="457200" lvl="0" indent="-457200">
              <a:lnSpc>
                <a:spcPct val="150000"/>
              </a:lnSpc>
              <a:buFont typeface="+mj-lt"/>
              <a:buAutoNum type="arabicPeriod"/>
            </a:pPr>
            <a:endParaRPr lang="nl-NL" sz="1600" dirty="0">
              <a:solidFill>
                <a:schemeClr val="tx1">
                  <a:lumMod val="85000"/>
                  <a:lumOff val="15000"/>
                </a:schemeClr>
              </a:solidFill>
            </a:endParaRPr>
          </a:p>
          <a:p>
            <a:pPr marL="457200" lvl="0" indent="-457200">
              <a:lnSpc>
                <a:spcPct val="150000"/>
              </a:lnSpc>
              <a:buFont typeface="+mj-lt"/>
              <a:buAutoNum type="arabicPeriod"/>
            </a:pPr>
            <a:r>
              <a:rPr lang="nl-NL" sz="2700" dirty="0">
                <a:solidFill>
                  <a:schemeClr val="tx1">
                    <a:lumMod val="85000"/>
                    <a:lumOff val="15000"/>
                  </a:schemeClr>
                </a:solidFill>
              </a:rPr>
              <a:t>Welke kansen en bedreigingen worden door deze good practice zorgboeren ervaren in het licht van de transities in het sociaal domein?</a:t>
            </a:r>
          </a:p>
          <a:p>
            <a:pPr marL="541338" indent="-541338">
              <a:lnSpc>
                <a:spcPct val="150000"/>
              </a:lnSpc>
              <a:buFont typeface="Wingdings" pitchFamily="2" charset="2"/>
              <a:buChar char="§"/>
            </a:pPr>
            <a:endParaRPr lang="nl-NL" sz="2300" dirty="0" smtClean="0">
              <a:solidFill>
                <a:schemeClr val="tx1">
                  <a:lumMod val="85000"/>
                  <a:lumOff val="15000"/>
                </a:schemeClr>
              </a:solidFill>
            </a:endParaRPr>
          </a:p>
          <a:p>
            <a:pPr marL="541338" indent="-541338">
              <a:lnSpc>
                <a:spcPct val="150000"/>
              </a:lnSpc>
              <a:buNone/>
            </a:pPr>
            <a:endParaRPr lang="en-US" sz="2500" dirty="0" smtClean="0">
              <a:solidFill>
                <a:schemeClr val="tx1">
                  <a:lumMod val="75000"/>
                  <a:lumOff val="25000"/>
                </a:schemeClr>
              </a:solidFill>
            </a:endParaRPr>
          </a:p>
          <a:p>
            <a:pPr marL="541338" indent="-541338">
              <a:lnSpc>
                <a:spcPct val="150000"/>
              </a:lnSpc>
              <a:buFont typeface="Wingdings" pitchFamily="2" charset="2"/>
              <a:buChar char="§"/>
            </a:pPr>
            <a:endParaRPr lang="en-US" sz="2500" dirty="0" smtClean="0">
              <a:solidFill>
                <a:schemeClr val="tx1">
                  <a:lumMod val="75000"/>
                  <a:lumOff val="25000"/>
                </a:schemeClr>
              </a:solidFill>
            </a:endParaRPr>
          </a:p>
          <a:p>
            <a:pPr>
              <a:lnSpc>
                <a:spcPct val="150000"/>
              </a:lnSpc>
              <a:buFont typeface="Wingdings" pitchFamily="2" charset="2"/>
              <a:buChar char="§"/>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8"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pic>
        <p:nvPicPr>
          <p:cNvPr id="9" name="Afbeelding 8" descr="logoBoer&amp;Zorg"/>
          <p:cNvPicPr/>
          <p:nvPr/>
        </p:nvPicPr>
        <p:blipFill>
          <a:blip r:embed="rId3"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10"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Theorie </a:t>
            </a:r>
            <a:endParaRPr lang="nl-NL" sz="2800" b="1" dirty="0">
              <a:solidFill>
                <a:schemeClr val="accent3">
                  <a:lumMod val="50000"/>
                </a:schemeClr>
              </a:solidFill>
              <a:latin typeface="Cambria" pitchFamily="18" charset="0"/>
            </a:endParaRPr>
          </a:p>
        </p:txBody>
      </p:sp>
      <p:pic>
        <p:nvPicPr>
          <p:cNvPr id="16385" name="Afbeelding 1"/>
          <p:cNvPicPr>
            <a:picLocks noChangeAspect="1" noChangeArrowheads="1"/>
          </p:cNvPicPr>
          <p:nvPr/>
        </p:nvPicPr>
        <p:blipFill>
          <a:blip r:embed="rId4" cstate="print"/>
          <a:srcRect b="10001"/>
          <a:stretch>
            <a:fillRect/>
          </a:stretch>
        </p:blipFill>
        <p:spPr bwMode="auto">
          <a:xfrm>
            <a:off x="251520" y="1772816"/>
            <a:ext cx="8670140" cy="4392488"/>
          </a:xfrm>
          <a:prstGeom prst="rect">
            <a:avLst/>
          </a:prstGeom>
          <a:noFill/>
        </p:spPr>
      </p:pic>
      <p:pic>
        <p:nvPicPr>
          <p:cNvPr id="16387" name="Afbeelding 2" descr="logoBoer&amp;Zorg"/>
          <p:cNvPicPr>
            <a:picLocks noChangeAspect="1" noChangeArrowheads="1"/>
          </p:cNvPicPr>
          <p:nvPr/>
        </p:nvPicPr>
        <p:blipFill>
          <a:blip r:embed="rId3" cstate="print">
            <a:clrChange>
              <a:clrFrom>
                <a:srgbClr val="FFFFFF"/>
              </a:clrFrom>
              <a:clrTo>
                <a:srgbClr val="FFFFFF">
                  <a:alpha val="0"/>
                </a:srgbClr>
              </a:clrTo>
            </a:clrChange>
            <a:lum bright="70000" contrast="-70000"/>
          </a:blip>
          <a:srcRect l="38123" r="36172" b="32759"/>
          <a:stretch>
            <a:fillRect/>
          </a:stretch>
        </p:blipFill>
        <p:spPr bwMode="auto">
          <a:xfrm>
            <a:off x="4067944" y="3389295"/>
            <a:ext cx="1440160" cy="2557293"/>
          </a:xfrm>
          <a:prstGeom prst="rect">
            <a:avLst/>
          </a:prstGeom>
          <a:noFill/>
        </p:spPr>
      </p:pic>
      <p:sp>
        <p:nvSpPr>
          <p:cNvPr id="16386" name="Rectangle 2"/>
          <p:cNvSpPr>
            <a:spLocks noChangeArrowheads="1"/>
          </p:cNvSpPr>
          <p:nvPr/>
        </p:nvSpPr>
        <p:spPr bwMode="auto">
          <a:xfrm>
            <a:off x="3995936" y="1772816"/>
            <a:ext cx="1656184" cy="4320480"/>
          </a:xfrm>
          <a:prstGeom prst="rect">
            <a:avLst/>
          </a:prstGeom>
          <a:noFill/>
          <a:ln w="50800">
            <a:solidFill>
              <a:srgbClr val="FABF8F"/>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638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sp>
        <p:nvSpPr>
          <p:cNvPr id="11" name="Rechthoek 10"/>
          <p:cNvSpPr/>
          <p:nvPr/>
        </p:nvSpPr>
        <p:spPr>
          <a:xfrm>
            <a:off x="2483768" y="6237312"/>
            <a:ext cx="4768100" cy="400110"/>
          </a:xfrm>
          <a:prstGeom prst="rect">
            <a:avLst/>
          </a:prstGeom>
        </p:spPr>
        <p:txBody>
          <a:bodyPr wrap="none">
            <a:spAutoFit/>
          </a:bodyPr>
          <a:lstStyle/>
          <a:p>
            <a:r>
              <a:rPr lang="nl-NL" sz="2000" b="1" dirty="0" smtClean="0">
                <a:solidFill>
                  <a:schemeClr val="accent6">
                    <a:lumMod val="50000"/>
                  </a:schemeClr>
                </a:solidFill>
                <a:latin typeface="Cambria" pitchFamily="18" charset="0"/>
              </a:rPr>
              <a:t>System of Innovation policy framework</a:t>
            </a:r>
            <a:endParaRPr lang="nl-NL" sz="20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Methode</a:t>
            </a:r>
            <a:endParaRPr lang="nl-NL" sz="2800" b="1" dirty="0">
              <a:solidFill>
                <a:schemeClr val="accent3">
                  <a:lumMod val="50000"/>
                </a:schemeClr>
              </a:solidFill>
              <a:latin typeface="Cambria" pitchFamily="18" charset="0"/>
            </a:endParaRPr>
          </a:p>
        </p:txBody>
      </p:sp>
      <p:pic>
        <p:nvPicPr>
          <p:cNvPr id="7" name="Afbeelding 6" descr="logoBoer&amp;Zorg"/>
          <p:cNvPicPr/>
          <p:nvPr/>
        </p:nvPicPr>
        <p:blipFill>
          <a:blip r:embed="rId3"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8" name="Tijdelijke aanduiding voor inhoud 2"/>
          <p:cNvSpPr>
            <a:spLocks noGrp="1"/>
          </p:cNvSpPr>
          <p:nvPr>
            <p:ph idx="1"/>
          </p:nvPr>
        </p:nvSpPr>
        <p:spPr>
          <a:xfrm>
            <a:off x="457200" y="1700808"/>
            <a:ext cx="8229600" cy="4608512"/>
          </a:xfrm>
        </p:spPr>
        <p:txBody>
          <a:bodyPr>
            <a:normAutofit/>
          </a:bodyPr>
          <a:lstStyle/>
          <a:p>
            <a:pPr marL="541338" indent="-541338">
              <a:lnSpc>
                <a:spcPct val="150000"/>
              </a:lnSpc>
              <a:buFont typeface="Wingdings" pitchFamily="2" charset="2"/>
              <a:buChar char="§"/>
            </a:pPr>
            <a:endParaRPr lang="nl-NL" sz="800" dirty="0" smtClean="0">
              <a:solidFill>
                <a:schemeClr val="tx1">
                  <a:lumMod val="85000"/>
                  <a:lumOff val="15000"/>
                </a:schemeClr>
              </a:solidFill>
            </a:endParaRPr>
          </a:p>
          <a:p>
            <a:pPr marL="541338" indent="-541338">
              <a:lnSpc>
                <a:spcPct val="150000"/>
              </a:lnSpc>
              <a:buFont typeface="Wingdings" pitchFamily="2" charset="2"/>
              <a:buChar char="§"/>
            </a:pPr>
            <a:endParaRPr lang="nl-NL" sz="2300" dirty="0" smtClean="0">
              <a:solidFill>
                <a:schemeClr val="tx1">
                  <a:lumMod val="85000"/>
                  <a:lumOff val="15000"/>
                </a:schemeClr>
              </a:solidFill>
            </a:endParaRPr>
          </a:p>
          <a:p>
            <a:pPr marL="541338" indent="-541338">
              <a:lnSpc>
                <a:spcPct val="150000"/>
              </a:lnSpc>
              <a:buNone/>
            </a:pPr>
            <a:endParaRPr lang="en-US" sz="2500" dirty="0" smtClean="0">
              <a:solidFill>
                <a:schemeClr val="tx1">
                  <a:lumMod val="75000"/>
                  <a:lumOff val="25000"/>
                </a:schemeClr>
              </a:solidFill>
            </a:endParaRPr>
          </a:p>
          <a:p>
            <a:pPr marL="541338" indent="-541338">
              <a:lnSpc>
                <a:spcPct val="150000"/>
              </a:lnSpc>
              <a:buFont typeface="Wingdings" pitchFamily="2" charset="2"/>
              <a:buChar char="§"/>
            </a:pPr>
            <a:endParaRPr lang="en-US" sz="2500" dirty="0" smtClean="0">
              <a:solidFill>
                <a:schemeClr val="tx1">
                  <a:lumMod val="75000"/>
                  <a:lumOff val="25000"/>
                </a:schemeClr>
              </a:solidFill>
            </a:endParaRPr>
          </a:p>
          <a:p>
            <a:pPr>
              <a:lnSpc>
                <a:spcPct val="150000"/>
              </a:lnSpc>
              <a:buFont typeface="Wingdings" pitchFamily="2" charset="2"/>
              <a:buChar char="§"/>
            </a:pPr>
            <a:endParaRPr lang="en-US" sz="2000" dirty="0" smtClean="0"/>
          </a:p>
        </p:txBody>
      </p:sp>
      <p:pic>
        <p:nvPicPr>
          <p:cNvPr id="21506" name="Picture 2"/>
          <p:cNvPicPr>
            <a:picLocks noChangeAspect="1" noChangeArrowheads="1"/>
          </p:cNvPicPr>
          <p:nvPr/>
        </p:nvPicPr>
        <p:blipFill>
          <a:blip r:embed="rId4" cstate="print"/>
          <a:srcRect/>
          <a:stretch>
            <a:fillRect/>
          </a:stretch>
        </p:blipFill>
        <p:spPr bwMode="auto">
          <a:xfrm>
            <a:off x="323528" y="1628800"/>
            <a:ext cx="7488832" cy="3053916"/>
          </a:xfrm>
          <a:prstGeom prst="rect">
            <a:avLst/>
          </a:prstGeom>
          <a:noFill/>
          <a:ln w="9525">
            <a:noFill/>
            <a:miter lim="800000"/>
            <a:headEnd/>
            <a:tailEnd/>
          </a:ln>
        </p:spPr>
      </p:pic>
      <p:sp>
        <p:nvSpPr>
          <p:cNvPr id="10" name="Tijdelijke aanduiding voor inhoud 2"/>
          <p:cNvSpPr txBox="1">
            <a:spLocks/>
          </p:cNvSpPr>
          <p:nvPr/>
        </p:nvSpPr>
        <p:spPr>
          <a:xfrm>
            <a:off x="323528" y="4941168"/>
            <a:ext cx="8515672" cy="1520552"/>
          </a:xfrm>
          <a:prstGeom prst="rect">
            <a:avLst/>
          </a:prstGeom>
        </p:spPr>
        <p:txBody>
          <a:bodyPr vert="horz" lIns="91440" tIns="45720" rIns="91440" bIns="45720" rtlCol="0">
            <a:normAutofit lnSpcReduction="10000"/>
          </a:bodyPr>
          <a:lstStyle/>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nl-NL" sz="20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Zorgboerderijen</a:t>
            </a:r>
            <a:r>
              <a:rPr kumimoji="0" lang="nl-NL" sz="20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geselecteerd door Boer &amp; Zorg: 3xO, 5xP en 7xOP</a:t>
            </a: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lang="nl-NL" sz="2000" dirty="0" smtClean="0">
                <a:solidFill>
                  <a:schemeClr val="tx1">
                    <a:lumMod val="85000"/>
                    <a:lumOff val="15000"/>
                  </a:schemeClr>
                </a:solidFill>
              </a:rPr>
              <a:t>Interviews opgenomen en uitgewerkt tot woordniveau</a:t>
            </a: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nl-NL" sz="2000" b="0" i="0" u="none" strike="noStrike" kern="1200" cap="none" spc="0" normalizeH="0" noProof="0" dirty="0" smtClean="0">
                <a:ln>
                  <a:noFill/>
                </a:ln>
                <a:solidFill>
                  <a:schemeClr val="tx1">
                    <a:lumMod val="85000"/>
                    <a:lumOff val="15000"/>
                  </a:schemeClr>
                </a:solidFill>
                <a:effectLst/>
                <a:uLnTx/>
                <a:uFillTx/>
                <a:latin typeface="+mn-lt"/>
                <a:ea typeface="+mn-ea"/>
                <a:cs typeface="+mn-cs"/>
              </a:rPr>
              <a:t>Analyse interviews Atlas.ti: Open coderen, axiaal coderen, selectief coderen</a:t>
            </a: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nl-NL" sz="23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nl-NL" sz="23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5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41338" marR="0" lvl="0" indent="-541338"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en-US" sz="25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404664"/>
            <a:ext cx="9144000" cy="936104"/>
          </a:xfrm>
          <a:prstGeom prst="rect">
            <a:avLst/>
          </a:prstGeom>
          <a:solidFill>
            <a:schemeClr val="accent3">
              <a:lumMod val="40000"/>
              <a:lumOff val="60000"/>
            </a:schemeClr>
          </a:solidFill>
          <a:ln w="9525">
            <a:solidFill>
              <a:srgbClr val="F2DBDB"/>
            </a:solid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5" name="Rectangle 3"/>
          <p:cNvSpPr>
            <a:spLocks noChangeArrowheads="1"/>
          </p:cNvSpPr>
          <p:nvPr/>
        </p:nvSpPr>
        <p:spPr bwMode="auto">
          <a:xfrm>
            <a:off x="0" y="260648"/>
            <a:ext cx="9144000" cy="216024"/>
          </a:xfrm>
          <a:prstGeom prst="rect">
            <a:avLst/>
          </a:prstGeom>
          <a:solidFill>
            <a:schemeClr val="accent6">
              <a:lumMod val="60000"/>
              <a:lumOff val="40000"/>
            </a:schemeClr>
          </a:solidFill>
          <a:ln w="190500">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6" name="Titel 1"/>
          <p:cNvSpPr>
            <a:spLocks noGrp="1"/>
          </p:cNvSpPr>
          <p:nvPr>
            <p:ph type="title"/>
          </p:nvPr>
        </p:nvSpPr>
        <p:spPr>
          <a:xfrm>
            <a:off x="827584" y="476672"/>
            <a:ext cx="7859216" cy="940966"/>
          </a:xfrm>
        </p:spPr>
        <p:txBody>
          <a:bodyPr>
            <a:normAutofit/>
          </a:bodyPr>
          <a:lstStyle/>
          <a:p>
            <a:pPr algn="l"/>
            <a:r>
              <a:rPr lang="nl-NL" sz="2800" b="1" dirty="0" smtClean="0">
                <a:solidFill>
                  <a:schemeClr val="accent3">
                    <a:lumMod val="50000"/>
                  </a:schemeClr>
                </a:solidFill>
                <a:latin typeface="Cambria" pitchFamily="18" charset="0"/>
              </a:rPr>
              <a:t>‘De Boer Op’ – Resultaten </a:t>
            </a:r>
            <a:r>
              <a:rPr lang="nl-NL" sz="2800" dirty="0" smtClean="0">
                <a:solidFill>
                  <a:schemeClr val="accent3">
                    <a:lumMod val="50000"/>
                  </a:schemeClr>
                </a:solidFill>
                <a:latin typeface="Cambria" pitchFamily="18" charset="0"/>
              </a:rPr>
              <a:t>(1) </a:t>
            </a:r>
            <a:endParaRPr lang="nl-NL" sz="2800" dirty="0">
              <a:solidFill>
                <a:schemeClr val="accent3">
                  <a:lumMod val="50000"/>
                </a:schemeClr>
              </a:solidFill>
              <a:latin typeface="Cambria" pitchFamily="18" charset="0"/>
            </a:endParaRPr>
          </a:p>
        </p:txBody>
      </p:sp>
      <p:pic>
        <p:nvPicPr>
          <p:cNvPr id="7" name="Afbeelding 6" descr="logoBoer&amp;Zorg"/>
          <p:cNvPicPr/>
          <p:nvPr/>
        </p:nvPicPr>
        <p:blipFill>
          <a:blip r:embed="rId2" cstate="print">
            <a:clrChange>
              <a:clrFrom>
                <a:srgbClr val="FFFFFF"/>
              </a:clrFrom>
              <a:clrTo>
                <a:srgbClr val="FFFFFF">
                  <a:alpha val="0"/>
                </a:srgbClr>
              </a:clrTo>
            </a:clrChange>
          </a:blip>
          <a:srcRect l="38122" r="32044" b="32759"/>
          <a:stretch>
            <a:fillRect/>
          </a:stretch>
        </p:blipFill>
        <p:spPr bwMode="auto">
          <a:xfrm>
            <a:off x="72008" y="404664"/>
            <a:ext cx="899592" cy="720080"/>
          </a:xfrm>
          <a:prstGeom prst="rect">
            <a:avLst/>
          </a:prstGeom>
          <a:noFill/>
          <a:ln w="9525">
            <a:noFill/>
            <a:miter lim="800000"/>
            <a:headEnd/>
            <a:tailEnd/>
          </a:ln>
        </p:spPr>
      </p:pic>
      <p:sp>
        <p:nvSpPr>
          <p:cNvPr id="8" name="Tijdelijke aanduiding voor inhoud 2"/>
          <p:cNvSpPr>
            <a:spLocks noGrp="1"/>
          </p:cNvSpPr>
          <p:nvPr>
            <p:ph idx="1"/>
          </p:nvPr>
        </p:nvSpPr>
        <p:spPr>
          <a:xfrm>
            <a:off x="323528" y="1628800"/>
            <a:ext cx="8712968" cy="4824536"/>
          </a:xfrm>
        </p:spPr>
        <p:txBody>
          <a:bodyPr>
            <a:noAutofit/>
          </a:bodyPr>
          <a:lstStyle/>
          <a:p>
            <a:pPr marL="541338" indent="-541338">
              <a:lnSpc>
                <a:spcPct val="150000"/>
              </a:lnSpc>
              <a:buNone/>
            </a:pPr>
            <a:r>
              <a:rPr lang="nl-NL" sz="2300" dirty="0" smtClean="0">
                <a:solidFill>
                  <a:schemeClr val="accent6">
                    <a:lumMod val="50000"/>
                  </a:schemeClr>
                </a:solidFill>
              </a:rPr>
              <a:t>ONDERWIJS</a:t>
            </a:r>
          </a:p>
          <a:p>
            <a:pPr marL="541338" indent="-541338">
              <a:lnSpc>
                <a:spcPct val="150000"/>
              </a:lnSpc>
              <a:buFont typeface="Wingdings" pitchFamily="2" charset="2"/>
              <a:buChar char="§"/>
            </a:pPr>
            <a:r>
              <a:rPr lang="nl-NL" sz="1800" b="1" dirty="0" smtClean="0">
                <a:solidFill>
                  <a:schemeClr val="tx1">
                    <a:lumMod val="85000"/>
                    <a:lumOff val="15000"/>
                  </a:schemeClr>
                </a:solidFill>
              </a:rPr>
              <a:t>Praktische invulling</a:t>
            </a:r>
          </a:p>
          <a:p>
            <a:pPr marL="541338" indent="-541338">
              <a:lnSpc>
                <a:spcPct val="150000"/>
              </a:lnSpc>
              <a:buFont typeface="Calibri" pitchFamily="34" charset="0"/>
              <a:buChar char="‐"/>
            </a:pPr>
            <a:r>
              <a:rPr lang="nl-NL" sz="1800" dirty="0" smtClean="0">
                <a:solidFill>
                  <a:schemeClr val="tx1">
                    <a:lumMod val="85000"/>
                    <a:lumOff val="15000"/>
                  </a:schemeClr>
                </a:solidFill>
              </a:rPr>
              <a:t>Werkzaamheden boerderij ‘praktijkgericht onderwijs’</a:t>
            </a:r>
          </a:p>
          <a:p>
            <a:pPr marL="541338" indent="-541338">
              <a:lnSpc>
                <a:spcPct val="150000"/>
              </a:lnSpc>
              <a:buFont typeface="Calibri" pitchFamily="34" charset="0"/>
              <a:buChar char="‐"/>
            </a:pPr>
            <a:r>
              <a:rPr lang="nl-NL" sz="1800" dirty="0" smtClean="0">
                <a:solidFill>
                  <a:schemeClr val="tx1">
                    <a:lumMod val="85000"/>
                    <a:lumOff val="15000"/>
                  </a:schemeClr>
                </a:solidFill>
              </a:rPr>
              <a:t>Afwisseling tussen inspanning en ontspanning </a:t>
            </a:r>
          </a:p>
          <a:p>
            <a:pPr marL="541338" indent="-541338">
              <a:lnSpc>
                <a:spcPct val="150000"/>
              </a:lnSpc>
              <a:buFont typeface="Wingdings" pitchFamily="2" charset="2"/>
              <a:buChar char="§"/>
            </a:pPr>
            <a:r>
              <a:rPr lang="nl-NL" sz="1800" b="1" dirty="0" smtClean="0">
                <a:solidFill>
                  <a:schemeClr val="tx1">
                    <a:lumMod val="85000"/>
                    <a:lumOff val="15000"/>
                  </a:schemeClr>
                </a:solidFill>
              </a:rPr>
              <a:t>Samenwerking</a:t>
            </a:r>
          </a:p>
          <a:p>
            <a:pPr marL="541338" indent="-541338">
              <a:lnSpc>
                <a:spcPct val="150000"/>
              </a:lnSpc>
              <a:buNone/>
            </a:pPr>
            <a:r>
              <a:rPr lang="nl-NL" sz="1800" dirty="0" smtClean="0">
                <a:solidFill>
                  <a:schemeClr val="tx1">
                    <a:lumMod val="85000"/>
                    <a:lumOff val="15000"/>
                  </a:schemeClr>
                </a:solidFill>
              </a:rPr>
              <a:t>	Leerplichtambtenaar</a:t>
            </a:r>
            <a:r>
              <a:rPr lang="nl-NL" sz="1800" dirty="0">
                <a:solidFill>
                  <a:schemeClr val="tx1">
                    <a:lumMod val="85000"/>
                    <a:lumOff val="15000"/>
                  </a:schemeClr>
                </a:solidFill>
              </a:rPr>
              <a:t>, </a:t>
            </a:r>
            <a:r>
              <a:rPr lang="nl-NL" sz="1800" dirty="0" smtClean="0">
                <a:solidFill>
                  <a:schemeClr val="tx1">
                    <a:lumMod val="85000"/>
                    <a:lumOff val="15000"/>
                  </a:schemeClr>
                </a:solidFill>
              </a:rPr>
              <a:t>speciaal onderwijs/ reguliere scholen, particulieren: remedial </a:t>
            </a:r>
            <a:r>
              <a:rPr lang="nl-NL" sz="1800" dirty="0">
                <a:solidFill>
                  <a:schemeClr val="tx1">
                    <a:lumMod val="85000"/>
                    <a:lumOff val="15000"/>
                  </a:schemeClr>
                </a:solidFill>
              </a:rPr>
              <a:t>teaching en instanties </a:t>
            </a:r>
            <a:r>
              <a:rPr lang="nl-NL" sz="1800" dirty="0" smtClean="0">
                <a:solidFill>
                  <a:schemeClr val="tx1">
                    <a:lumMod val="85000"/>
                    <a:lumOff val="15000"/>
                  </a:schemeClr>
                </a:solidFill>
              </a:rPr>
              <a:t>die betrokken zijn bij de kinderen zoals </a:t>
            </a:r>
            <a:r>
              <a:rPr lang="nl-NL" sz="1800" dirty="0">
                <a:solidFill>
                  <a:schemeClr val="tx1">
                    <a:lumMod val="85000"/>
                    <a:lumOff val="15000"/>
                  </a:schemeClr>
                </a:solidFill>
              </a:rPr>
              <a:t>jeugdhulp</a:t>
            </a:r>
            <a:endParaRPr lang="nl-NL" sz="1800" dirty="0" smtClean="0">
              <a:solidFill>
                <a:schemeClr val="tx1">
                  <a:lumMod val="85000"/>
                  <a:lumOff val="15000"/>
                </a:schemeClr>
              </a:solidFill>
            </a:endParaRPr>
          </a:p>
          <a:p>
            <a:pPr marL="541338" indent="-541338">
              <a:lnSpc>
                <a:spcPct val="150000"/>
              </a:lnSpc>
              <a:buFont typeface="Wingdings" pitchFamily="2" charset="2"/>
              <a:buChar char="§"/>
            </a:pPr>
            <a:r>
              <a:rPr lang="nl-NL" sz="1800" b="1" dirty="0" smtClean="0">
                <a:solidFill>
                  <a:schemeClr val="tx1">
                    <a:lumMod val="85000"/>
                    <a:lumOff val="15000"/>
                  </a:schemeClr>
                </a:solidFill>
              </a:rPr>
              <a:t>Financiering</a:t>
            </a:r>
          </a:p>
          <a:p>
            <a:pPr marL="541338" indent="-541338">
              <a:lnSpc>
                <a:spcPct val="150000"/>
              </a:lnSpc>
              <a:buNone/>
            </a:pPr>
            <a:r>
              <a:rPr lang="nl-NL" sz="1800" dirty="0" smtClean="0">
                <a:solidFill>
                  <a:schemeClr val="tx1">
                    <a:lumMod val="85000"/>
                    <a:lumOff val="15000"/>
                  </a:schemeClr>
                </a:solidFill>
              </a:rPr>
              <a:t>	</a:t>
            </a:r>
            <a:r>
              <a:rPr lang="nl-NL" sz="1800" dirty="0">
                <a:solidFill>
                  <a:schemeClr val="tx1">
                    <a:lumMod val="85000"/>
                    <a:lumOff val="15000"/>
                  </a:schemeClr>
                </a:solidFill>
              </a:rPr>
              <a:t> AWBZ, PGB, Zorg In Natura, Passend Onderwijs, </a:t>
            </a:r>
            <a:r>
              <a:rPr lang="nl-NL" sz="1800" dirty="0" smtClean="0">
                <a:solidFill>
                  <a:schemeClr val="tx1">
                    <a:lumMod val="85000"/>
                    <a:lumOff val="15000"/>
                  </a:schemeClr>
                </a:solidFill>
              </a:rPr>
              <a:t>eigen </a:t>
            </a:r>
            <a:r>
              <a:rPr lang="nl-NL" sz="1800" dirty="0">
                <a:solidFill>
                  <a:schemeClr val="tx1">
                    <a:lumMod val="85000"/>
                    <a:lumOff val="15000"/>
                  </a:schemeClr>
                </a:solidFill>
              </a:rPr>
              <a:t>bijdrage </a:t>
            </a:r>
            <a:r>
              <a:rPr lang="nl-NL" sz="1800" dirty="0" smtClean="0">
                <a:solidFill>
                  <a:schemeClr val="tx1">
                    <a:lumMod val="85000"/>
                    <a:lumOff val="15000"/>
                  </a:schemeClr>
                </a:solidFill>
              </a:rPr>
              <a:t>van </a:t>
            </a:r>
            <a:r>
              <a:rPr lang="nl-NL" sz="1800" dirty="0">
                <a:solidFill>
                  <a:schemeClr val="tx1">
                    <a:lumMod val="85000"/>
                    <a:lumOff val="15000"/>
                  </a:schemeClr>
                </a:solidFill>
              </a:rPr>
              <a:t>deelnemers </a:t>
            </a:r>
            <a:r>
              <a:rPr lang="nl-NL" sz="1800" dirty="0" smtClean="0">
                <a:solidFill>
                  <a:schemeClr val="tx1">
                    <a:lumMod val="85000"/>
                    <a:lumOff val="15000"/>
                  </a:schemeClr>
                </a:solidFill>
              </a:rPr>
              <a:t> en een </a:t>
            </a:r>
            <a:r>
              <a:rPr lang="nl-NL" sz="1800" dirty="0">
                <a:solidFill>
                  <a:schemeClr val="tx1">
                    <a:lumMod val="85000"/>
                    <a:lumOff val="15000"/>
                  </a:schemeClr>
                </a:solidFill>
              </a:rPr>
              <a:t>stukje vrijwillige </a:t>
            </a:r>
            <a:r>
              <a:rPr lang="nl-NL" sz="1800" dirty="0" smtClean="0">
                <a:solidFill>
                  <a:schemeClr val="tx1">
                    <a:lumMod val="85000"/>
                    <a:lumOff val="15000"/>
                  </a:schemeClr>
                </a:solidFill>
              </a:rPr>
              <a:t>investering</a:t>
            </a:r>
            <a:endParaRPr lang="en-US" sz="1800" dirty="0" smtClean="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2738</TotalTime>
  <Words>1021</Words>
  <Application>Microsoft Office PowerPoint</Application>
  <PresentationFormat>Diavoorstelling (4:3)</PresentationFormat>
  <Paragraphs>175</Paragraphs>
  <Slides>20</Slides>
  <Notes>7</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Office-thema</vt:lpstr>
      <vt:lpstr>PowerPoint-presentatie</vt:lpstr>
      <vt:lpstr>Wat gaan we doen?</vt:lpstr>
      <vt:lpstr>Workshop</vt:lpstr>
      <vt:lpstr>Transities in het sociaal domein</vt:lpstr>
      <vt:lpstr>Onderzoek ‘De Boer Op’</vt:lpstr>
      <vt:lpstr>‘De Boer Op’ – Onderzoeksvragen</vt:lpstr>
      <vt:lpstr>‘De Boer Op’ – Theorie </vt:lpstr>
      <vt:lpstr>‘De Boer Op’ – Methode</vt:lpstr>
      <vt:lpstr>‘De Boer Op’ – Resultaten (1) </vt:lpstr>
      <vt:lpstr>‘De Boer Op’ – Resultaten (2) </vt:lpstr>
      <vt:lpstr>‘De Boer Op’ – Resultaten (3) </vt:lpstr>
      <vt:lpstr>‘De Boer Op’ – Resultaten (4) </vt:lpstr>
      <vt:lpstr>‘De Boer Op’ – Resultaten (5) </vt:lpstr>
      <vt:lpstr>‘De Boer Op’ – Resultaten (6) </vt:lpstr>
      <vt:lpstr>‘De Boer Op’ – Resultaten (7) </vt:lpstr>
      <vt:lpstr>‘De Boer Op’ – Resultaten (8) </vt:lpstr>
      <vt:lpstr>‘De Boer Op’ – Conclusie </vt:lpstr>
      <vt:lpstr>PowerPoint-presentatie</vt:lpstr>
      <vt:lpstr>Bedankt voor jullie aandacht! </vt:lpstr>
      <vt:lpstr>De onthulling…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Marielle</dc:creator>
  <cp:lastModifiedBy>Gebruiker</cp:lastModifiedBy>
  <cp:revision>100</cp:revision>
  <dcterms:created xsi:type="dcterms:W3CDTF">2014-05-10T15:00:55Z</dcterms:created>
  <dcterms:modified xsi:type="dcterms:W3CDTF">2015-04-23T12:32:24Z</dcterms:modified>
</cp:coreProperties>
</file>